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tif" ContentType="image/t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lvl1pPr>
      <a:defRPr sz="2400" i="1">
        <a:latin typeface="Arial"/>
        <a:ea typeface="Arial"/>
        <a:cs typeface="Arial"/>
        <a:sym typeface="Arial"/>
      </a:defRPr>
    </a:lvl1pPr>
    <a:lvl2pPr indent="457200">
      <a:defRPr sz="2400" i="1">
        <a:latin typeface="Arial"/>
        <a:ea typeface="Arial"/>
        <a:cs typeface="Arial"/>
        <a:sym typeface="Arial"/>
      </a:defRPr>
    </a:lvl2pPr>
    <a:lvl3pPr indent="914400">
      <a:defRPr sz="2400" i="1">
        <a:latin typeface="Arial"/>
        <a:ea typeface="Arial"/>
        <a:cs typeface="Arial"/>
        <a:sym typeface="Arial"/>
      </a:defRPr>
    </a:lvl3pPr>
    <a:lvl4pPr indent="1371600">
      <a:defRPr sz="2400" i="1">
        <a:latin typeface="Arial"/>
        <a:ea typeface="Arial"/>
        <a:cs typeface="Arial"/>
        <a:sym typeface="Arial"/>
      </a:defRPr>
    </a:lvl4pPr>
    <a:lvl5pPr indent="1828800">
      <a:defRPr sz="2400" i="1">
        <a:latin typeface="Arial"/>
        <a:ea typeface="Arial"/>
        <a:cs typeface="Arial"/>
        <a:sym typeface="Arial"/>
      </a:defRPr>
    </a:lvl5pPr>
    <a:lvl6pPr>
      <a:defRPr sz="2400" i="1">
        <a:latin typeface="Arial"/>
        <a:ea typeface="Arial"/>
        <a:cs typeface="Arial"/>
        <a:sym typeface="Arial"/>
      </a:defRPr>
    </a:lvl6pPr>
    <a:lvl7pPr>
      <a:defRPr sz="2400" i="1">
        <a:latin typeface="Arial"/>
        <a:ea typeface="Arial"/>
        <a:cs typeface="Arial"/>
        <a:sym typeface="Arial"/>
      </a:defRPr>
    </a:lvl7pPr>
    <a:lvl8pPr>
      <a:defRPr sz="2400" i="1">
        <a:latin typeface="Arial"/>
        <a:ea typeface="Arial"/>
        <a:cs typeface="Arial"/>
        <a:sym typeface="Arial"/>
      </a:defRPr>
    </a:lvl8pPr>
    <a:lvl9pPr>
      <a:defRPr sz="2400" i="1">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Arial"/>
          <a:ea typeface="Arial"/>
          <a:cs typeface="Aria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F3F4"/>
          </a:solidFill>
        </a:fill>
      </a:tcStyle>
    </a:wholeTbl>
    <a:band2H>
      <a:tcTxStyle/>
      <a:tcStyle>
        <a:tcBdr/>
        <a:fill>
          <a:solidFill>
            <a:srgbClr val="F3F9FA"/>
          </a:solidFill>
        </a:fill>
      </a:tcStyle>
    </a:band2H>
    <a:firstCol>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Col>
    <a:la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lastRow>
    <a:fir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Row>
  </a:tblStyle>
  <a:tblStyle styleId="{C7B018BB-80A7-4F77-B60F-C8B233D01FF8}" styleName="">
    <a:tblBg/>
    <a:wholeTbl>
      <a:tcTxStyle b="on" i="on">
        <a:font>
          <a:latin typeface="Arial"/>
          <a:ea typeface="Arial"/>
          <a:cs typeface="Aria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wholeTbl>
    <a:band2H>
      <a:tcTxStyle/>
      <a:tcStyle>
        <a:tcBdr/>
        <a:fill>
          <a:solidFill>
            <a:srgbClr val="FFFFFF"/>
          </a:solidFill>
        </a:fill>
      </a:tcStyle>
    </a:band2H>
    <a:firstCol>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Col>
    <a:la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lastRow>
    <a:fir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solidFill>
        </a:fill>
      </a:tcStyle>
    </a:firstRow>
  </a:tblStyle>
  <a:tblStyle styleId="{EEE7283C-3CF3-47DC-8721-378D4A62B228}" styleName="">
    <a:tblBg/>
    <a:wholeTbl>
      <a:tcTxStyle b="on" i="on">
        <a:font>
          <a:latin typeface="Arial"/>
          <a:ea typeface="Arial"/>
          <a:cs typeface="Aria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CCCDA"/>
          </a:solidFill>
        </a:fill>
      </a:tcStyle>
    </a:wholeTbl>
    <a:band2H>
      <a:tcTxStyle/>
      <a:tcStyle>
        <a:tcBdr/>
        <a:fill>
          <a:solidFill>
            <a:srgbClr val="E7E7ED"/>
          </a:solidFill>
        </a:fill>
      </a:tcStyle>
    </a:band2H>
    <a:firstCol>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E2E8B"/>
          </a:solidFill>
        </a:fill>
      </a:tcStyle>
    </a:firstCol>
    <a:la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E2E8B"/>
          </a:solidFill>
        </a:fill>
      </a:tcStyle>
    </a:lastRow>
    <a:fir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E2E8B"/>
          </a:solidFill>
        </a:fill>
      </a:tcStyle>
    </a:firstRow>
  </a:tblStyle>
  <a:tblStyle styleId="{CF821DB8-F4EB-4A41-A1BA-3FCAFE7338EE}" styleName="">
    <a:tblBg/>
    <a:wholeTbl>
      <a:tcTxStyle b="on" i="on">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BBE0E3"/>
          </a:solidFill>
        </a:fill>
      </a:tcStyle>
    </a:firstCol>
    <a:lastRow>
      <a:tcTxStyle b="on" i="on">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BBE0E3"/>
          </a:solidFill>
        </a:fill>
      </a:tcStyle>
    </a:firstRow>
  </a:tblStyle>
  <a:tblStyle styleId="{33BA23B1-9221-436E-865A-0063620EA4FD}" styleName="">
    <a:tblBg/>
    <a:wholeTbl>
      <a:tcTxStyle b="on" i="on">
        <a:font>
          <a:latin typeface="Arial"/>
          <a:ea typeface="Arial"/>
          <a:cs typeface="Aria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Arial"/>
          <a:ea typeface="Arial"/>
          <a:cs typeface="Aria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
          <a:latin typeface="Arial"/>
          <a:ea typeface="Arial"/>
          <a:cs typeface="Aria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
          <a:latin typeface="Arial"/>
          <a:ea typeface="Arial"/>
          <a:cs typeface="Aria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
          <a:latin typeface="Arial"/>
          <a:ea typeface="Arial"/>
          <a:cs typeface="Arial"/>
        </a:font>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
          <a:latin typeface="Arial"/>
          <a:ea typeface="Arial"/>
          <a:cs typeface="Aria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2" d="100"/>
          <a:sy n="142" d="100"/>
        </p:scale>
        <p:origin x="-1848"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1" name="Shape 31"/>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2" name="Shape 32"/>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448706526"/>
      </p:ext>
    </p:extLst>
  </p:cSld>
  <p:clrMap bg1="lt1" tx1="dk1" bg2="lt2" tx2="dk2" accent1="accent1" accent2="accent2" accent3="accent3" accent4="accent4" accent5="accent5" accent6="accent6" hlink="hlink" folHlink="folHlink"/>
  <p:notesStyle>
    <a:lvl1pPr defTabSz="457200">
      <a:lnSpc>
        <a:spcPct val="125000"/>
      </a:lnSpc>
      <a:defRPr sz="2400">
        <a:latin typeface="+mj-lt"/>
        <a:ea typeface="+mj-ea"/>
        <a:cs typeface="+mj-cs"/>
        <a:sym typeface="Avenir Roman"/>
      </a:defRPr>
    </a:lvl1pPr>
    <a:lvl2pPr indent="228600" defTabSz="457200">
      <a:lnSpc>
        <a:spcPct val="125000"/>
      </a:lnSpc>
      <a:defRPr sz="2400">
        <a:latin typeface="+mj-lt"/>
        <a:ea typeface="+mj-ea"/>
        <a:cs typeface="+mj-cs"/>
        <a:sym typeface="Avenir Roman"/>
      </a:defRPr>
    </a:lvl2pPr>
    <a:lvl3pPr indent="457200" defTabSz="457200">
      <a:lnSpc>
        <a:spcPct val="125000"/>
      </a:lnSpc>
      <a:defRPr sz="2400">
        <a:latin typeface="+mj-lt"/>
        <a:ea typeface="+mj-ea"/>
        <a:cs typeface="+mj-cs"/>
        <a:sym typeface="Avenir Roman"/>
      </a:defRPr>
    </a:lvl3pPr>
    <a:lvl4pPr indent="685800" defTabSz="457200">
      <a:lnSpc>
        <a:spcPct val="125000"/>
      </a:lnSpc>
      <a:defRPr sz="2400">
        <a:latin typeface="+mj-lt"/>
        <a:ea typeface="+mj-ea"/>
        <a:cs typeface="+mj-cs"/>
        <a:sym typeface="Avenir Roman"/>
      </a:defRPr>
    </a:lvl4pPr>
    <a:lvl5pPr indent="914400" defTabSz="457200">
      <a:lnSpc>
        <a:spcPct val="125000"/>
      </a:lnSpc>
      <a:defRPr sz="2400">
        <a:latin typeface="+mj-lt"/>
        <a:ea typeface="+mj-ea"/>
        <a:cs typeface="+mj-cs"/>
        <a:sym typeface="Avenir Roman"/>
      </a:defRPr>
    </a:lvl5pPr>
    <a:lvl6pPr indent="1143000" defTabSz="457200">
      <a:lnSpc>
        <a:spcPct val="125000"/>
      </a:lnSpc>
      <a:defRPr sz="2400">
        <a:latin typeface="+mj-lt"/>
        <a:ea typeface="+mj-ea"/>
        <a:cs typeface="+mj-cs"/>
        <a:sym typeface="Avenir Roman"/>
      </a:defRPr>
    </a:lvl6pPr>
    <a:lvl7pPr indent="1371600" defTabSz="457200">
      <a:lnSpc>
        <a:spcPct val="125000"/>
      </a:lnSpc>
      <a:defRPr sz="2400">
        <a:latin typeface="+mj-lt"/>
        <a:ea typeface="+mj-ea"/>
        <a:cs typeface="+mj-cs"/>
        <a:sym typeface="Avenir Roman"/>
      </a:defRPr>
    </a:lvl7pPr>
    <a:lvl8pPr indent="1600200" defTabSz="457200">
      <a:lnSpc>
        <a:spcPct val="125000"/>
      </a:lnSpc>
      <a:defRPr sz="2400">
        <a:latin typeface="+mj-lt"/>
        <a:ea typeface="+mj-ea"/>
        <a:cs typeface="+mj-cs"/>
        <a:sym typeface="Avenir Roman"/>
      </a:defRPr>
    </a:lvl8pPr>
    <a:lvl9pPr indent="1828800" defTabSz="457200">
      <a:lnSpc>
        <a:spcPct val="125000"/>
      </a:lnSpc>
      <a:defRPr sz="2400">
        <a:latin typeface="+mj-lt"/>
        <a:ea typeface="+mj-ea"/>
        <a:cs typeface="+mj-cs"/>
        <a:sym typeface="Avenir Roman"/>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42"/>
          <p:cNvSpPr>
            <a:spLocks noGrp="1" noRot="1" noChangeAspect="1"/>
          </p:cNvSpPr>
          <p:nvPr>
            <p:ph type="sldImg"/>
          </p:nvPr>
        </p:nvSpPr>
        <p:spPr>
          <a:prstGeom prst="rect">
            <a:avLst/>
          </a:prstGeom>
        </p:spPr>
        <p:txBody>
          <a:bodyPr/>
          <a:lstStyle/>
          <a:p>
            <a:pPr lvl="0"/>
            <a:endParaRPr/>
          </a:p>
        </p:txBody>
      </p:sp>
      <p:sp>
        <p:nvSpPr>
          <p:cNvPr id="43" name="Shape 43"/>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Arial"/>
                <a:ea typeface="Arial"/>
                <a:cs typeface="Arial"/>
                <a:sym typeface="Arial"/>
              </a:rPr>
              <a:t>Water is one of the most abundant and important substances on Earth.  </a:t>
            </a:r>
          </a:p>
          <a:p>
            <a:pPr lvl="0" defTabSz="914400">
              <a:lnSpc>
                <a:spcPct val="100000"/>
              </a:lnSpc>
              <a:spcBef>
                <a:spcPts val="400"/>
              </a:spcBef>
              <a:defRPr sz="1800"/>
            </a:pPr>
            <a:r>
              <a:rPr sz="1200">
                <a:latin typeface="Arial"/>
                <a:ea typeface="Arial"/>
                <a:cs typeface="Arial"/>
                <a:sym typeface="Arial"/>
              </a:rPr>
              <a:t>Water </a:t>
            </a:r>
          </a:p>
          <a:p>
            <a:pPr lvl="0" defTabSz="914400">
              <a:lnSpc>
                <a:spcPct val="100000"/>
              </a:lnSpc>
              <a:spcBef>
                <a:spcPts val="400"/>
              </a:spcBef>
              <a:buSzPct val="100000"/>
              <a:buChar char="•"/>
              <a:defRPr sz="1800"/>
            </a:pPr>
            <a:r>
              <a:rPr sz="1200">
                <a:latin typeface="Arial"/>
                <a:ea typeface="Arial"/>
                <a:cs typeface="Arial"/>
                <a:sym typeface="Arial"/>
              </a:rPr>
              <a:t>sustains plant and animal life, </a:t>
            </a:r>
          </a:p>
          <a:p>
            <a:pPr lvl="0" defTabSz="914400">
              <a:lnSpc>
                <a:spcPct val="100000"/>
              </a:lnSpc>
              <a:spcBef>
                <a:spcPts val="400"/>
              </a:spcBef>
              <a:buSzPct val="100000"/>
              <a:buChar char="•"/>
              <a:defRPr sz="1800"/>
            </a:pPr>
            <a:r>
              <a:rPr sz="1200">
                <a:latin typeface="Arial"/>
                <a:ea typeface="Arial"/>
                <a:cs typeface="Arial"/>
                <a:sym typeface="Arial"/>
              </a:rPr>
              <a:t>only about .003% of Earth’s water is consumable by humans, </a:t>
            </a:r>
          </a:p>
          <a:p>
            <a:pPr lvl="0" defTabSz="914400">
              <a:lnSpc>
                <a:spcPct val="100000"/>
              </a:lnSpc>
              <a:spcBef>
                <a:spcPts val="400"/>
              </a:spcBef>
              <a:buSzPct val="100000"/>
              <a:buChar char="•"/>
              <a:defRPr sz="1800"/>
            </a:pPr>
            <a:r>
              <a:rPr sz="1200">
                <a:latin typeface="Arial"/>
                <a:ea typeface="Arial"/>
                <a:cs typeface="Arial"/>
                <a:sym typeface="Arial"/>
              </a:rPr>
              <a:t>it helps to shape the surface of the planet through erosion and other processes, </a:t>
            </a:r>
          </a:p>
          <a:p>
            <a:pPr lvl="0" defTabSz="914400">
              <a:lnSpc>
                <a:spcPct val="100000"/>
              </a:lnSpc>
              <a:spcBef>
                <a:spcPts val="400"/>
              </a:spcBef>
              <a:buSzPct val="100000"/>
              <a:buChar char="•"/>
              <a:defRPr sz="1800"/>
            </a:pPr>
            <a:r>
              <a:rPr sz="1200">
                <a:latin typeface="Arial"/>
                <a:ea typeface="Arial"/>
                <a:cs typeface="Arial"/>
                <a:sym typeface="Arial"/>
              </a:rPr>
              <a:t>approximately 70% of Earth’s surface is covered in water,</a:t>
            </a:r>
          </a:p>
          <a:p>
            <a:pPr lvl="0" defTabSz="914400">
              <a:lnSpc>
                <a:spcPct val="100000"/>
              </a:lnSpc>
              <a:spcBef>
                <a:spcPts val="400"/>
              </a:spcBef>
              <a:buSzPct val="100000"/>
              <a:buChar char="•"/>
              <a:defRPr sz="1800"/>
            </a:pPr>
            <a:r>
              <a:rPr sz="1200">
                <a:latin typeface="Arial"/>
                <a:ea typeface="Arial"/>
                <a:cs typeface="Arial"/>
                <a:sym typeface="Arial"/>
              </a:rPr>
              <a:t>And it plays a key role in the formation of weather (specifically low clouds).</a:t>
            </a:r>
          </a:p>
          <a:p>
            <a:pPr lvl="0" defTabSz="914400">
              <a:lnSpc>
                <a:spcPct val="100000"/>
              </a:lnSpc>
              <a:spcBef>
                <a:spcPts val="400"/>
              </a:spcBef>
              <a:defRPr sz="1800"/>
            </a:pPr>
            <a:endParaRPr sz="1200">
              <a:latin typeface="Arial"/>
              <a:ea typeface="Arial"/>
              <a:cs typeface="Arial"/>
              <a:sym typeface="Arial"/>
            </a:endParaRPr>
          </a:p>
          <a:p>
            <a:pPr lvl="0" defTabSz="914400">
              <a:lnSpc>
                <a:spcPct val="100000"/>
              </a:lnSpc>
              <a:spcBef>
                <a:spcPts val="400"/>
              </a:spcBef>
              <a:defRPr sz="1800"/>
            </a:pPr>
            <a:r>
              <a:rPr sz="1200">
                <a:latin typeface="Arial"/>
                <a:ea typeface="Arial"/>
                <a:cs typeface="Arial"/>
                <a:sym typeface="Arial"/>
              </a:rPr>
              <a:t>Most of our water supply is either </a:t>
            </a:r>
            <a:r>
              <a:rPr sz="1200">
                <a:latin typeface="Arial Bold"/>
                <a:ea typeface="Arial Bold"/>
                <a:cs typeface="Arial Bold"/>
                <a:sym typeface="Arial Bold"/>
              </a:rPr>
              <a:t>not accessible</a:t>
            </a:r>
            <a:r>
              <a:rPr sz="1200">
                <a:latin typeface="Arial"/>
                <a:ea typeface="Arial"/>
                <a:cs typeface="Arial"/>
                <a:sym typeface="Arial"/>
              </a:rPr>
              <a:t> or </a:t>
            </a:r>
            <a:r>
              <a:rPr sz="1200">
                <a:latin typeface="Arial Bold"/>
                <a:ea typeface="Arial Bold"/>
                <a:cs typeface="Arial Bold"/>
                <a:sym typeface="Arial Bold"/>
              </a:rPr>
              <a:t>not potable!  </a:t>
            </a:r>
            <a:r>
              <a:rPr sz="1200">
                <a:latin typeface="Arial"/>
                <a:ea typeface="Arial"/>
                <a:cs typeface="Arial"/>
                <a:sym typeface="Arial"/>
              </a:rPr>
              <a:t>If we represent Earth’s water as 100 liters, 97 of them would be seawater. Most of the remaining three would be ice. Only about 3 mL out of the whole 100 liters would be fresh water that we can consume; this potable water is pumped from the ground or taken from fresh water rivers and lakes. Only about .003% of Earth’s water is consumable!</a:t>
            </a:r>
          </a:p>
          <a:p>
            <a:pPr lvl="0" defTabSz="914400">
              <a:lnSpc>
                <a:spcPct val="100000"/>
              </a:lnSpc>
              <a:spcBef>
                <a:spcPts val="400"/>
              </a:spcBef>
              <a:defRPr sz="1800"/>
            </a:pPr>
            <a:endParaRPr sz="1200">
              <a:latin typeface="Arial"/>
              <a:ea typeface="Arial"/>
              <a:cs typeface="Arial"/>
              <a:sym typeface="Arial"/>
            </a:endParaRPr>
          </a:p>
          <a:p>
            <a:pPr lvl="0" defTabSz="914400">
              <a:lnSpc>
                <a:spcPct val="100000"/>
              </a:lnSpc>
              <a:spcBef>
                <a:spcPts val="400"/>
              </a:spcBef>
              <a:defRPr sz="1800"/>
            </a:pPr>
            <a:r>
              <a:rPr sz="1200">
                <a:latin typeface="Arial"/>
                <a:ea typeface="Arial"/>
                <a:cs typeface="Arial"/>
                <a:sym typeface="Arial"/>
              </a:rPr>
              <a:t>The picture shows students in Poland measuring the water transparency.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noRot="1" noChangeAspect="1"/>
          </p:cNvSpPr>
          <p:nvPr>
            <p:ph type="sldImg"/>
          </p:nvPr>
        </p:nvSpPr>
        <p:spPr>
          <a:prstGeom prst="rect">
            <a:avLst/>
          </a:prstGeom>
        </p:spPr>
        <p:txBody>
          <a:bodyPr/>
          <a:lstStyle/>
          <a:p>
            <a:pPr lvl="0"/>
            <a:endParaRPr/>
          </a:p>
        </p:txBody>
      </p:sp>
      <p:sp>
        <p:nvSpPr>
          <p:cNvPr id="200" name="Shape 200"/>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[Briefly introduce the topic and yourself as a GLOBE trainer.]</a:t>
            </a:r>
          </a:p>
          <a:p>
            <a:pPr lvl="0" defTabSz="914400">
              <a:lnSpc>
                <a:spcPct val="100000"/>
              </a:lnSpc>
              <a:spcBef>
                <a:spcPts val="400"/>
              </a:spcBef>
              <a:defRPr sz="1800"/>
            </a:pPr>
            <a:r>
              <a:rPr sz="1200">
                <a:latin typeface="Times New Roman"/>
                <a:ea typeface="Times New Roman"/>
                <a:cs typeface="Times New Roman"/>
                <a:sym typeface="Times New Roman"/>
              </a:rPr>
              <a:t>Feel free to add your name and date to the introduction slide above.</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Bold"/>
                <a:ea typeface="Times New Roman Bold"/>
                <a:cs typeface="Times New Roman Bold"/>
                <a:sym typeface="Times New Roman Bold"/>
              </a:rPr>
              <a:t>Last modified: </a:t>
            </a:r>
            <a:r>
              <a:rPr sz="1200">
                <a:latin typeface="Times New Roman"/>
                <a:ea typeface="Times New Roman"/>
                <a:cs typeface="Times New Roman"/>
                <a:sym typeface="Times New Roman"/>
              </a:rPr>
              <a:t>June 30, 2005</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The GLOBE Program Office can only insure the validity/reliability of the content in these slides if they were downloaded from the GLOBE Web site. Since PowerPoint files can be modified, anyone receiving these slides from a third party should be aware that the slide content may have been edited or modified.  Please visit http://gpdi.globe.gov/trainingmaterials.htm for original versions.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noRot="1" noChangeAspect="1"/>
          </p:cNvSpPr>
          <p:nvPr>
            <p:ph type="sldImg"/>
          </p:nvPr>
        </p:nvSpPr>
        <p:spPr>
          <a:prstGeom prst="rect">
            <a:avLst/>
          </a:prstGeom>
        </p:spPr>
        <p:txBody>
          <a:bodyPr/>
          <a:lstStyle/>
          <a:p>
            <a:pPr lvl="0"/>
            <a:endParaRPr/>
          </a:p>
        </p:txBody>
      </p:sp>
      <p:sp>
        <p:nvSpPr>
          <p:cNvPr id="206" name="Shape 206"/>
          <p:cNvSpPr>
            <a:spLocks noGrp="1"/>
          </p:cNvSpPr>
          <p:nvPr>
            <p:ph type="body" sz="quarter" idx="1"/>
          </p:nvPr>
        </p:nvSpPr>
        <p:spPr>
          <a:prstGeom prst="rect">
            <a:avLst/>
          </a:prstGeom>
        </p:spPr>
        <p:txBody>
          <a:bodyPr/>
          <a:lstStyle>
            <a:lvl1pPr defTabSz="914400">
              <a:lnSpc>
                <a:spcPct val="100000"/>
              </a:lnSpc>
              <a:spcBef>
                <a:spcPts val="400"/>
              </a:spcBef>
              <a:defRPr sz="1200">
                <a:latin typeface="Times New Roman"/>
                <a:ea typeface="Times New Roman"/>
                <a:cs typeface="Times New Roman"/>
                <a:sym typeface="Times New Roman"/>
              </a:defRPr>
            </a:lvl1pPr>
          </a:lstStyle>
          <a:p>
            <a:pPr lvl="0">
              <a:defRPr sz="1800"/>
            </a:pPr>
            <a:r>
              <a:rPr sz="1200"/>
              <a:t>Water quality measurements are critical and useful scientific measurements to have for local water bodies. Because water bodies are spread throughout the world it is difficult for scientists to collect data on many water bodies on a regular basis. Having student collected data of water quality greatly increases the density of measurements on a world-wide basis. In some locations, only one or two water bodies are measured on very infrequent basis.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noRot="1" noChangeAspect="1"/>
          </p:cNvSpPr>
          <p:nvPr>
            <p:ph type="sldImg"/>
          </p:nvPr>
        </p:nvSpPr>
        <p:spPr>
          <a:prstGeom prst="rect">
            <a:avLst/>
          </a:prstGeom>
        </p:spPr>
        <p:txBody>
          <a:bodyPr/>
          <a:lstStyle/>
          <a:p>
            <a:pPr lvl="0"/>
            <a:endParaRPr/>
          </a:p>
        </p:txBody>
      </p:sp>
      <p:sp>
        <p:nvSpPr>
          <p:cNvPr id="217" name="Shape 217"/>
          <p:cNvSpPr>
            <a:spLocks noGrp="1"/>
          </p:cNvSpPr>
          <p:nvPr>
            <p:ph type="body" sz="quarter" idx="1"/>
          </p:nvPr>
        </p:nvSpPr>
        <p:spPr>
          <a:prstGeom prst="rect">
            <a:avLst/>
          </a:prstGeom>
        </p:spPr>
        <p:txBody>
          <a:bodyPr/>
          <a:lstStyle/>
          <a:p>
            <a:pPr lvl="0" defTabSz="914400">
              <a:lnSpc>
                <a:spcPct val="100000"/>
              </a:lnSpc>
              <a:defRPr sz="1800"/>
            </a:pPr>
            <a:r>
              <a:rPr sz="1200">
                <a:latin typeface="Times New Roman"/>
                <a:ea typeface="Times New Roman"/>
                <a:cs typeface="Times New Roman"/>
                <a:sym typeface="Times New Roman"/>
              </a:rPr>
              <a:t>Calibrate the EC meter before each field visit. </a:t>
            </a:r>
          </a:p>
          <a:p>
            <a:pPr lvl="0" defTabSz="914400">
              <a:lnSpc>
                <a:spcPct val="100000"/>
              </a:lnSpc>
              <a:defRPr sz="1800"/>
            </a:pPr>
            <a:r>
              <a:rPr sz="1200">
                <a:latin typeface="Times New Roman"/>
                <a:ea typeface="Times New Roman"/>
                <a:cs typeface="Times New Roman"/>
                <a:sym typeface="Times New Roman"/>
              </a:rPr>
              <a:t>It is important that the temperature range of the water sample be 20-30 degrees C for an accurate reading. (even for “Temperature Compensated” models of meterss).  If temperature is not between 20-30°C, then either allow to warm in bucket or bring bottled sample back to your lab/classroom to allow to warm up.</a:t>
            </a:r>
          </a:p>
          <a:p>
            <a:pPr lvl="0" defTabSz="914400">
              <a:lnSpc>
                <a:spcPct val="100000"/>
              </a:lnSpc>
              <a:defRPr sz="1800"/>
            </a:pPr>
            <a:r>
              <a:rPr sz="1200">
                <a:latin typeface="Times New Roman"/>
                <a:ea typeface="Times New Roman"/>
                <a:cs typeface="Times New Roman"/>
                <a:sym typeface="Times New Roman"/>
              </a:rPr>
              <a:t>Care needs to be taken to not contaminate the water sample with distilled water when rinsing electrodes.</a:t>
            </a:r>
          </a:p>
          <a:p>
            <a:pPr lvl="0" defTabSz="914400">
              <a:lnSpc>
                <a:spcPct val="100000"/>
              </a:lnSpc>
              <a:spcBef>
                <a:spcPts val="400"/>
              </a:spcBef>
              <a:defRPr sz="1800"/>
            </a:pPr>
            <a:r>
              <a:rPr sz="1200">
                <a:latin typeface="Times New Roman"/>
                <a:ea typeface="Times New Roman"/>
                <a:cs typeface="Times New Roman"/>
                <a:sym typeface="Times New Roman"/>
              </a:rPr>
              <a:t>DO NOT RINSE electrodes between first and second containers.</a:t>
            </a:r>
          </a:p>
          <a:p>
            <a:pPr lvl="0" defTabSz="914400">
              <a:lnSpc>
                <a:spcPct val="100000"/>
              </a:lnSpc>
              <a:spcBef>
                <a:spcPts val="400"/>
              </a:spcBef>
              <a:defRPr sz="1800"/>
            </a:pPr>
            <a:r>
              <a:rPr sz="1200">
                <a:latin typeface="Times New Roman"/>
                <a:ea typeface="Times New Roman"/>
                <a:cs typeface="Times New Roman"/>
                <a:sym typeface="Times New Roman"/>
              </a:rPr>
              <a:t>Rubber gloves are suggested in the event that the water body may be polluted.</a:t>
            </a:r>
          </a:p>
          <a:p>
            <a:pPr lvl="0" defTabSz="914400">
              <a:lnSpc>
                <a:spcPct val="100000"/>
              </a:lnSpc>
              <a:spcBef>
                <a:spcPts val="400"/>
              </a:spcBef>
              <a:defRPr sz="1800"/>
            </a:pPr>
            <a:r>
              <a:rPr sz="1200">
                <a:latin typeface="Times New Roman"/>
                <a:ea typeface="Times New Roman"/>
                <a:cs typeface="Times New Roman"/>
                <a:sym typeface="Times New Roman"/>
              </a:rPr>
              <a:t>If using the Bucket Method to collect a water sample be sure bucket is rinsed out first and then make measurements immediately after collecting the sample. Use fresh samples for the multiple measurements.</a:t>
            </a:r>
          </a:p>
          <a:p>
            <a:pPr lvl="0" defTabSz="914400">
              <a:lnSpc>
                <a:spcPct val="100000"/>
              </a:lnSpc>
              <a:spcBef>
                <a:spcPts val="400"/>
              </a:spcBef>
              <a:defRPr sz="1800"/>
            </a:pPr>
            <a:r>
              <a:rPr sz="1200">
                <a:latin typeface="Times New Roman"/>
                <a:ea typeface="Times New Roman"/>
                <a:cs typeface="Times New Roman"/>
                <a:sym typeface="Times New Roman"/>
              </a:rPr>
              <a:t>Check for accuracy.  If any reading is not within 40 µS/cm of the average, then repeat the measurements or recalibrate instrument.</a:t>
            </a:r>
          </a:p>
          <a:p>
            <a:pPr lvl="0" defTabSz="914400">
              <a:lnSpc>
                <a:spcPct val="100000"/>
              </a:lnSpc>
              <a:spcBef>
                <a:spcPts val="400"/>
              </a:spcBef>
              <a:defRPr sz="1800"/>
            </a:pPr>
            <a:r>
              <a:rPr sz="1200">
                <a:latin typeface="Times New Roman"/>
                <a:ea typeface="Times New Roman"/>
                <a:cs typeface="Times New Roman"/>
                <a:sym typeface="Times New Roman"/>
              </a:rPr>
              <a:t>Do not immerse EC Meter in water beyond the electrodes. Be sure to rinse electrodes with distilled water when finished making measurements.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Shape 225"/>
          <p:cNvSpPr>
            <a:spLocks noGrp="1" noRot="1" noChangeAspect="1"/>
          </p:cNvSpPr>
          <p:nvPr>
            <p:ph type="sldImg"/>
          </p:nvPr>
        </p:nvSpPr>
        <p:spPr>
          <a:prstGeom prst="rect">
            <a:avLst/>
          </a:prstGeom>
        </p:spPr>
        <p:txBody>
          <a:bodyPr/>
          <a:lstStyle/>
          <a:p>
            <a:pPr lvl="0"/>
            <a:endParaRPr/>
          </a:p>
        </p:txBody>
      </p:sp>
      <p:sp>
        <p:nvSpPr>
          <p:cNvPr id="226" name="Shape 226"/>
          <p:cNvSpPr>
            <a:spLocks noGrp="1"/>
          </p:cNvSpPr>
          <p:nvPr>
            <p:ph type="body" sz="quarter" idx="1"/>
          </p:nvPr>
        </p:nvSpPr>
        <p:spPr>
          <a:prstGeom prst="rect">
            <a:avLst/>
          </a:prstGeom>
        </p:spPr>
        <p:txBody>
          <a:bodyPr/>
          <a:lstStyle>
            <a:lvl1pPr defTabSz="914400">
              <a:lnSpc>
                <a:spcPct val="100000"/>
              </a:lnSpc>
              <a:spcBef>
                <a:spcPts val="400"/>
              </a:spcBef>
              <a:defRPr sz="1200">
                <a:latin typeface="Times New Roman"/>
                <a:ea typeface="Times New Roman"/>
                <a:cs typeface="Times New Roman"/>
                <a:sym typeface="Times New Roman"/>
              </a:defRPr>
            </a:lvl1pPr>
          </a:lstStyle>
          <a:p>
            <a:pPr lvl="0">
              <a:defRPr sz="1800"/>
            </a:pPr>
            <a:r>
              <a:rPr sz="1200"/>
              <a:t/>
            </a:r>
            <a:br>
              <a:rPr sz="1200"/>
            </a:br>
            <a:endParaRPr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Shape 235"/>
          <p:cNvSpPr>
            <a:spLocks noGrp="1" noRot="1" noChangeAspect="1"/>
          </p:cNvSpPr>
          <p:nvPr>
            <p:ph type="sldImg"/>
          </p:nvPr>
        </p:nvSpPr>
        <p:spPr>
          <a:prstGeom prst="rect">
            <a:avLst/>
          </a:prstGeom>
        </p:spPr>
        <p:txBody>
          <a:bodyPr/>
          <a:lstStyle/>
          <a:p>
            <a:pPr lvl="0"/>
            <a:endParaRPr/>
          </a:p>
        </p:txBody>
      </p:sp>
      <p:sp>
        <p:nvSpPr>
          <p:cNvPr id="236" name="Shape 236"/>
          <p:cNvSpPr>
            <a:spLocks noGrp="1"/>
          </p:cNvSpPr>
          <p:nvPr>
            <p:ph type="body" sz="quarter" idx="1"/>
          </p:nvPr>
        </p:nvSpPr>
        <p:spPr>
          <a:prstGeom prst="rect">
            <a:avLst/>
          </a:prstGeom>
        </p:spPr>
        <p:txBody>
          <a:bodyPr/>
          <a:lstStyle>
            <a:lvl1pPr defTabSz="914400">
              <a:lnSpc>
                <a:spcPct val="100000"/>
              </a:lnSpc>
              <a:spcBef>
                <a:spcPts val="400"/>
              </a:spcBef>
              <a:defRPr sz="1200">
                <a:latin typeface="Times New Roman"/>
                <a:ea typeface="Times New Roman"/>
                <a:cs typeface="Times New Roman"/>
                <a:sym typeface="Times New Roman"/>
              </a:defRPr>
            </a:lvl1pPr>
          </a:lstStyle>
          <a:p>
            <a:pPr lvl="0">
              <a:defRPr sz="1800"/>
            </a:pPr>
            <a:r>
              <a:rPr sz="1200"/>
              <a:t>Water quality measurements are critical and useful scientific measurements to have for local water bodies. Because water bodies are spread throughout the world it is difficult for scientists to collect data on many water bodies on a regular basis. Having student collected data of water quality greatly increases the density of measurements on a world-wide basis. In some locations, only one or two water bodies are measured on very infrequent basis.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a:spLocks noGrp="1" noRot="1" noChangeAspect="1"/>
          </p:cNvSpPr>
          <p:nvPr>
            <p:ph type="sldImg"/>
          </p:nvPr>
        </p:nvSpPr>
        <p:spPr>
          <a:prstGeom prst="rect">
            <a:avLst/>
          </a:prstGeom>
        </p:spPr>
        <p:txBody>
          <a:bodyPr/>
          <a:lstStyle/>
          <a:p>
            <a:pPr lvl="0"/>
            <a:endParaRPr/>
          </a:p>
        </p:txBody>
      </p:sp>
      <p:sp>
        <p:nvSpPr>
          <p:cNvPr id="245" name="Shape 245"/>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The pH scale is a logarithmic scale of the hydrogen ion concentration (measured from 0.0-14.0 pH units). An increase in 1 pH unit corresponds to a reduction by a factor of 10 in hydrogen ion.  Each pH unit is ten times smaller in hydrogen ion concentration than the next (i.e. acid has highest hydrogen ion concentration).</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Most lakes and streams have pH values that range between 6.5 and 8.5.  Oceans are well buffered and have a fairly constant pH of about 8.2.  Salamanders, frogs and other amphibian life, as well as many macroinvertebrates, are particularly sensitive to extreme pH levels.  Most insects, amphibians and fish are absent in water bodies with pH below 4.0 and above 10.0.</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The far right column in the figure provides a list of common solutions or compounds and their relative acidity/alkalinity. Can you categorize some common substances as being acidic or basic?</a:t>
            </a:r>
          </a:p>
          <a:p>
            <a:pPr lvl="0" defTabSz="914400">
              <a:lnSpc>
                <a:spcPct val="100000"/>
              </a:lnSpc>
              <a:spcBef>
                <a:spcPts val="400"/>
              </a:spcBef>
              <a:defRPr sz="1800"/>
            </a:pPr>
            <a:r>
              <a:rPr sz="1200">
                <a:latin typeface="Times New Roman"/>
                <a:ea typeface="Times New Roman"/>
                <a:cs typeface="Times New Roman"/>
                <a:sym typeface="Times New Roman"/>
              </a:rPr>
              <a:t>Some known values are:</a:t>
            </a:r>
          </a:p>
          <a:p>
            <a:pPr lvl="0" defTabSz="914400">
              <a:lnSpc>
                <a:spcPct val="100000"/>
              </a:lnSpc>
              <a:spcBef>
                <a:spcPts val="400"/>
              </a:spcBef>
              <a:defRPr sz="1800"/>
            </a:pPr>
            <a:r>
              <a:rPr sz="1200">
                <a:latin typeface="Times New Roman"/>
                <a:ea typeface="Times New Roman"/>
                <a:cs typeface="Times New Roman"/>
                <a:sym typeface="Times New Roman"/>
              </a:rPr>
              <a:t>Coca-Cola, Pepsi-Cola, RC-Cola = 2.5 pH Units</a:t>
            </a:r>
          </a:p>
          <a:p>
            <a:pPr lvl="0" defTabSz="914400">
              <a:lnSpc>
                <a:spcPct val="100000"/>
              </a:lnSpc>
              <a:spcBef>
                <a:spcPts val="400"/>
              </a:spcBef>
              <a:defRPr sz="1800"/>
            </a:pPr>
            <a:r>
              <a:rPr sz="1200">
                <a:latin typeface="Times New Roman"/>
                <a:ea typeface="Times New Roman"/>
                <a:cs typeface="Times New Roman"/>
                <a:sym typeface="Times New Roman"/>
              </a:rPr>
              <a:t>Mr. Pibb = 2.8 pH Units</a:t>
            </a:r>
          </a:p>
          <a:p>
            <a:pPr lvl="0" defTabSz="914400">
              <a:lnSpc>
                <a:spcPct val="100000"/>
              </a:lnSpc>
              <a:spcBef>
                <a:spcPts val="400"/>
              </a:spcBef>
              <a:defRPr sz="1800"/>
            </a:pPr>
            <a:r>
              <a:rPr sz="1200">
                <a:latin typeface="Times New Roman"/>
                <a:ea typeface="Times New Roman"/>
                <a:cs typeface="Times New Roman"/>
                <a:sym typeface="Times New Roman"/>
              </a:rPr>
              <a:t>Sprite = 3.2 pH Units</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Younger students may have difficulty with the concept of acid and bases.  But they will be familiar with the characteristic taste of acids such as lemon juice and vinegar and of bases such as milk and soap. Use the pH Game Learning Activity to introduce the concept of pH.  (The pH Game Learning Activity 1-4 located in the Hydrology Investigation)</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endParaRPr sz="1200">
              <a:latin typeface="Times New Roman"/>
              <a:ea typeface="Times New Roman"/>
              <a:cs typeface="Times New Roman"/>
              <a:sym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prstGeom prst="rect">
            <a:avLst/>
          </a:prstGeom>
        </p:spPr>
        <p:txBody>
          <a:bodyPr/>
          <a:lstStyle/>
          <a:p>
            <a:pPr lvl="0"/>
            <a:endParaRPr/>
          </a:p>
        </p:txBody>
      </p:sp>
      <p:sp>
        <p:nvSpPr>
          <p:cNvPr id="253" name="Shape 253"/>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There are two methods of measuring pH in GLOBE. </a:t>
            </a:r>
          </a:p>
          <a:p>
            <a:pPr lvl="0" defTabSz="914400">
              <a:lnSpc>
                <a:spcPct val="100000"/>
              </a:lnSpc>
              <a:spcBef>
                <a:spcPts val="400"/>
              </a:spcBef>
              <a:defRPr sz="1800"/>
            </a:pPr>
            <a:r>
              <a:rPr sz="1200">
                <a:latin typeface="Times New Roman"/>
                <a:ea typeface="Times New Roman"/>
                <a:cs typeface="Times New Roman"/>
                <a:sym typeface="Times New Roman"/>
              </a:rPr>
              <a:t>pH paper:</a:t>
            </a:r>
          </a:p>
          <a:p>
            <a:pPr lvl="0" defTabSz="914400">
              <a:lnSpc>
                <a:spcPct val="100000"/>
              </a:lnSpc>
              <a:spcBef>
                <a:spcPts val="400"/>
              </a:spcBef>
              <a:defRPr sz="1800"/>
            </a:pPr>
            <a:r>
              <a:rPr sz="1200">
                <a:latin typeface="Times New Roman"/>
                <a:ea typeface="Times New Roman"/>
                <a:cs typeface="Times New Roman"/>
                <a:sym typeface="Times New Roman"/>
              </a:rPr>
              <a:t>The pH paper is easier for younger children to use and does not need calibration.  However, pH paper’s resolution is not as good as the pH meters and it is not temperature compensated.</a:t>
            </a:r>
          </a:p>
          <a:p>
            <a:pPr lvl="0" defTabSz="914400">
              <a:lnSpc>
                <a:spcPct val="100000"/>
              </a:lnSpc>
              <a:spcBef>
                <a:spcPts val="400"/>
              </a:spcBef>
              <a:buSzPct val="100000"/>
              <a:buChar char="•"/>
              <a:defRPr sz="1800"/>
            </a:pPr>
            <a:r>
              <a:rPr sz="1200">
                <a:latin typeface="Times New Roman"/>
                <a:ea typeface="Times New Roman"/>
                <a:cs typeface="Times New Roman"/>
                <a:sym typeface="Times New Roman"/>
              </a:rPr>
              <a:t>Pay special attention to the quality of the pH paper that you buy.  pH papers that have been tested by scientists can be found at the GLOBE Web site under the Scientist’s Corner.</a:t>
            </a:r>
          </a:p>
          <a:p>
            <a:pPr lvl="0" defTabSz="914400">
              <a:lnSpc>
                <a:spcPct val="100000"/>
              </a:lnSpc>
              <a:spcBef>
                <a:spcPts val="400"/>
              </a:spcBef>
              <a:buSzPct val="100000"/>
              <a:buChar char="•"/>
              <a:defRPr sz="1800"/>
            </a:pPr>
            <a:r>
              <a:rPr sz="1200">
                <a:latin typeface="Times New Roman"/>
                <a:ea typeface="Times New Roman"/>
                <a:cs typeface="Times New Roman"/>
                <a:sym typeface="Times New Roman"/>
              </a:rPr>
              <a:t>Store in its own box in a dry place.  Discard the paper if it gets wet or damp during storage.</a:t>
            </a:r>
          </a:p>
          <a:p>
            <a:pPr lvl="0" defTabSz="914400">
              <a:lnSpc>
                <a:spcPct val="100000"/>
              </a:lnSpc>
              <a:spcBef>
                <a:spcPts val="400"/>
              </a:spcBef>
              <a:defRPr sz="1800"/>
            </a:pPr>
            <a:r>
              <a:rPr sz="1200">
                <a:latin typeface="Times New Roman"/>
                <a:ea typeface="Times New Roman"/>
                <a:cs typeface="Times New Roman"/>
                <a:sym typeface="Times New Roman"/>
              </a:rPr>
              <a:t>pH meter:</a:t>
            </a:r>
          </a:p>
          <a:p>
            <a:pPr lvl="0" defTabSz="914400">
              <a:lnSpc>
                <a:spcPct val="100000"/>
              </a:lnSpc>
              <a:spcBef>
                <a:spcPts val="400"/>
              </a:spcBef>
              <a:defRPr sz="1800"/>
            </a:pPr>
            <a:r>
              <a:rPr sz="1200">
                <a:latin typeface="Times New Roman"/>
                <a:ea typeface="Times New Roman"/>
                <a:cs typeface="Times New Roman"/>
                <a:sym typeface="Times New Roman"/>
              </a:rPr>
              <a:t>The pH meter measures with an accuracy of 0.1 pH units and may be temperature compensated.  However, the pH meter must be calibrated with buffer solutions before each use, is more expensive than pH paper and the performance of the meter deteriorates over time.</a:t>
            </a:r>
          </a:p>
          <a:p>
            <a:pPr lvl="0" defTabSz="914400">
              <a:lnSpc>
                <a:spcPct val="100000"/>
              </a:lnSpc>
              <a:spcBef>
                <a:spcPts val="400"/>
              </a:spcBef>
              <a:buSzPct val="100000"/>
              <a:buChar char="-"/>
              <a:defRPr sz="1800"/>
            </a:pPr>
            <a:r>
              <a:rPr sz="1200">
                <a:latin typeface="Times New Roman"/>
                <a:ea typeface="Times New Roman"/>
                <a:cs typeface="Times New Roman"/>
                <a:sym typeface="Times New Roman"/>
              </a:rPr>
              <a:t>Better pH meters have at least a two point calibration and have an automatic temperature compensation (ATC).</a:t>
            </a:r>
          </a:p>
          <a:p>
            <a:pPr lvl="0" defTabSz="914400">
              <a:lnSpc>
                <a:spcPct val="100000"/>
              </a:lnSpc>
              <a:spcBef>
                <a:spcPts val="400"/>
              </a:spcBef>
              <a:buSzPct val="100000"/>
              <a:buChar char="•"/>
              <a:defRPr sz="1800"/>
            </a:pPr>
            <a:r>
              <a:rPr sz="1200">
                <a:latin typeface="Times New Roman"/>
                <a:ea typeface="Times New Roman"/>
                <a:cs typeface="Times New Roman"/>
                <a:sym typeface="Times New Roman"/>
              </a:rPr>
              <a:t>Always rinse the pH meter with distilled water after each use. Occasionally, gently clean the tip with alcohol. </a:t>
            </a:r>
          </a:p>
          <a:p>
            <a:pPr lvl="0" defTabSz="914400">
              <a:lnSpc>
                <a:spcPct val="100000"/>
              </a:lnSpc>
              <a:spcBef>
                <a:spcPts val="400"/>
              </a:spcBef>
              <a:buSzPct val="100000"/>
              <a:buChar char="•"/>
              <a:defRPr sz="1800"/>
            </a:pPr>
            <a:r>
              <a:rPr sz="1200">
                <a:latin typeface="Times New Roman"/>
                <a:ea typeface="Times New Roman"/>
                <a:cs typeface="Times New Roman"/>
                <a:sym typeface="Times New Roman"/>
              </a:rPr>
              <a:t>Store with the cap on. </a:t>
            </a:r>
          </a:p>
          <a:p>
            <a:pPr lvl="0" defTabSz="914400">
              <a:lnSpc>
                <a:spcPct val="100000"/>
              </a:lnSpc>
              <a:spcBef>
                <a:spcPts val="400"/>
              </a:spcBef>
              <a:buSzPct val="100000"/>
              <a:buChar char="•"/>
              <a:defRPr sz="1800"/>
            </a:pPr>
            <a:r>
              <a:rPr sz="1200">
                <a:latin typeface="Times New Roman"/>
                <a:ea typeface="Times New Roman"/>
                <a:cs typeface="Times New Roman"/>
                <a:sym typeface="Times New Roman"/>
              </a:rPr>
              <a:t>It is always good to read instrument manufacturer’s instructions for care and maintenance.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a:spLocks noGrp="1" noRot="1" noChangeAspect="1"/>
          </p:cNvSpPr>
          <p:nvPr>
            <p:ph type="sldImg"/>
          </p:nvPr>
        </p:nvSpPr>
        <p:spPr>
          <a:prstGeom prst="rect">
            <a:avLst/>
          </a:prstGeom>
        </p:spPr>
        <p:txBody>
          <a:bodyPr/>
          <a:lstStyle/>
          <a:p>
            <a:pPr lvl="0"/>
            <a:endParaRPr/>
          </a:p>
        </p:txBody>
      </p:sp>
      <p:sp>
        <p:nvSpPr>
          <p:cNvPr id="278" name="Shape 278"/>
          <p:cNvSpPr>
            <a:spLocks noGrp="1"/>
          </p:cNvSpPr>
          <p:nvPr>
            <p:ph type="body" sz="quarter" idx="1"/>
          </p:nvPr>
        </p:nvSpPr>
        <p:spPr>
          <a:prstGeom prst="rect">
            <a:avLst/>
          </a:prstGeom>
        </p:spPr>
        <p:txBody>
          <a:bodyPr/>
          <a:lstStyle/>
          <a:p>
            <a:pPr lvl="0" defTabSz="914400">
              <a:lnSpc>
                <a:spcPct val="100000"/>
              </a:lnSpc>
              <a:spcBef>
                <a:spcPts val="400"/>
              </a:spcBef>
              <a:defRPr sz="1800"/>
            </a:pPr>
            <a:endParaRPr sz="1200">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hape 48"/>
          <p:cNvSpPr>
            <a:spLocks noGrp="1" noRot="1" noChangeAspect="1"/>
          </p:cNvSpPr>
          <p:nvPr>
            <p:ph type="sldImg"/>
          </p:nvPr>
        </p:nvSpPr>
        <p:spPr>
          <a:prstGeom prst="rect">
            <a:avLst/>
          </a:prstGeom>
        </p:spPr>
        <p:txBody>
          <a:bodyPr/>
          <a:lstStyle/>
          <a:p>
            <a:pPr lvl="0"/>
            <a:endParaRPr/>
          </a:p>
        </p:txBody>
      </p:sp>
      <p:sp>
        <p:nvSpPr>
          <p:cNvPr id="49" name="Shape 49"/>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Arial"/>
                <a:ea typeface="Arial"/>
                <a:cs typeface="Arial"/>
                <a:sym typeface="Arial"/>
              </a:rPr>
              <a:t>Hydrology is the study of water.</a:t>
            </a:r>
          </a:p>
          <a:p>
            <a:pPr lvl="0" defTabSz="914400">
              <a:lnSpc>
                <a:spcPct val="100000"/>
              </a:lnSpc>
              <a:spcBef>
                <a:spcPts val="400"/>
              </a:spcBef>
              <a:defRPr sz="1800"/>
            </a:pPr>
            <a:endParaRPr sz="1200">
              <a:latin typeface="Arial"/>
              <a:ea typeface="Arial"/>
              <a:cs typeface="Arial"/>
              <a:sym typeface="Arial"/>
            </a:endParaRPr>
          </a:p>
          <a:p>
            <a:pPr lvl="0" defTabSz="914400">
              <a:lnSpc>
                <a:spcPct val="100000"/>
              </a:lnSpc>
              <a:spcBef>
                <a:spcPts val="400"/>
              </a:spcBef>
              <a:defRPr sz="1800"/>
            </a:pPr>
            <a:r>
              <a:rPr sz="1200">
                <a:latin typeface="Arial"/>
                <a:ea typeface="Arial"/>
                <a:cs typeface="Arial"/>
                <a:sym typeface="Arial"/>
              </a:rPr>
              <a:t>Water continually circulates between Earth’s surface and atmosphere in what is called the hydrologic cycle. The hydrologic, or water, cycle is one of the basic processes in nature. Responding to heat from the sun and other influences, water from oceans, rivers, lakes, soils and vegetation evaporates into the air and becomes water vapor. Water vapor rises into the atmosphere, cools, and turns into liquid water or ice to become clouds. When water droplets or ice crystals get large enough, they fall back to the surface as rain or snow. Once on the ground water filters into the soil and is either absorbed by plants or percolates downward to groundwater reservoirs. If water does not filter into the soil, it runs off into streams and rivers and eventually into oceans, while some of it evaporates.</a:t>
            </a:r>
          </a:p>
          <a:p>
            <a:pPr lvl="0" defTabSz="914400">
              <a:lnSpc>
                <a:spcPct val="100000"/>
              </a:lnSpc>
              <a:spcBef>
                <a:spcPts val="400"/>
              </a:spcBef>
              <a:defRPr sz="1800"/>
            </a:pPr>
            <a:endParaRPr sz="1200">
              <a:latin typeface="Arial"/>
              <a:ea typeface="Arial"/>
              <a:cs typeface="Arial"/>
              <a:sym typeface="Arial"/>
            </a:endParaRPr>
          </a:p>
          <a:p>
            <a:pPr lvl="0" defTabSz="914400">
              <a:lnSpc>
                <a:spcPct val="100000"/>
              </a:lnSpc>
              <a:spcBef>
                <a:spcPts val="400"/>
              </a:spcBef>
              <a:defRPr sz="1800"/>
            </a:pPr>
            <a:r>
              <a:rPr sz="1200">
                <a:latin typeface="Arial"/>
                <a:ea typeface="Arial"/>
                <a:cs typeface="Arial"/>
                <a:sym typeface="Arial"/>
              </a:rPr>
              <a:t>This diagram is found in the Hydrology Investigation (pg Introduction – 2). Numbers in parentheses are the reservoirs of available water in 10^3 Km^3.</a:t>
            </a:r>
          </a:p>
          <a:p>
            <a:pPr lvl="0" defTabSz="914400">
              <a:lnSpc>
                <a:spcPct val="100000"/>
              </a:lnSpc>
              <a:spcBef>
                <a:spcPts val="400"/>
              </a:spcBef>
              <a:defRPr sz="1800"/>
            </a:pPr>
            <a:r>
              <a:rPr sz="1200">
                <a:latin typeface="Arial"/>
                <a:ea typeface="Arial"/>
                <a:cs typeface="Arial"/>
                <a:sym typeface="Arial"/>
              </a:rPr>
              <a:t>Diagram is after Mackenzie and Mackenzie 1995, and Graedel and Crutzen, 1993.</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hape 63"/>
          <p:cNvSpPr>
            <a:spLocks noGrp="1" noRot="1" noChangeAspect="1"/>
          </p:cNvSpPr>
          <p:nvPr>
            <p:ph type="sldImg"/>
          </p:nvPr>
        </p:nvSpPr>
        <p:spPr>
          <a:prstGeom prst="rect">
            <a:avLst/>
          </a:prstGeom>
        </p:spPr>
        <p:txBody>
          <a:bodyPr/>
          <a:lstStyle/>
          <a:p>
            <a:pPr lvl="0"/>
            <a:endParaRPr/>
          </a:p>
        </p:txBody>
      </p:sp>
      <p:sp>
        <p:nvSpPr>
          <p:cNvPr id="64" name="Shape 64"/>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Arial"/>
                <a:ea typeface="Arial"/>
                <a:cs typeface="Arial"/>
                <a:sym typeface="Arial"/>
              </a:rPr>
              <a:t>Optional protocols include Freshwater Macroinvertebrates and Salinity Titration.  These protocols are available on the GLOBE Web site (www.globe.gov).</a:t>
            </a:r>
          </a:p>
          <a:p>
            <a:pPr lvl="0" defTabSz="914400">
              <a:lnSpc>
                <a:spcPct val="100000"/>
              </a:lnSpc>
              <a:spcBef>
                <a:spcPts val="400"/>
              </a:spcBef>
              <a:defRPr sz="1800"/>
            </a:pPr>
            <a:r>
              <a:rPr sz="1200">
                <a:latin typeface="Arial"/>
                <a:ea typeface="Arial"/>
                <a:cs typeface="Arial"/>
                <a:sym typeface="Arial"/>
              </a:rPr>
              <a:t>Freshwater Macroinvertebrates includes Rocky Substrates in Running Water and Multi-habitat.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hape 73"/>
          <p:cNvSpPr>
            <a:spLocks noGrp="1" noRot="1" noChangeAspect="1"/>
          </p:cNvSpPr>
          <p:nvPr>
            <p:ph type="sldImg"/>
          </p:nvPr>
        </p:nvSpPr>
        <p:spPr>
          <a:prstGeom prst="rect">
            <a:avLst/>
          </a:prstGeom>
        </p:spPr>
        <p:txBody>
          <a:bodyPr/>
          <a:lstStyle/>
          <a:p>
            <a:pPr lvl="0"/>
            <a:endParaRPr/>
          </a:p>
        </p:txBody>
      </p:sp>
      <p:sp>
        <p:nvSpPr>
          <p:cNvPr id="74" name="Shape 74"/>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[Briefly introduce the topic and yourself as a GLOBE trainer.]</a:t>
            </a:r>
          </a:p>
          <a:p>
            <a:pPr lvl="0" defTabSz="914400">
              <a:lnSpc>
                <a:spcPct val="100000"/>
              </a:lnSpc>
              <a:spcBef>
                <a:spcPts val="400"/>
              </a:spcBef>
              <a:defRPr sz="1800"/>
            </a:pPr>
            <a:r>
              <a:rPr sz="1200">
                <a:latin typeface="Times New Roman"/>
                <a:ea typeface="Times New Roman"/>
                <a:cs typeface="Times New Roman"/>
                <a:sym typeface="Times New Roman"/>
              </a:rPr>
              <a:t>Feel free to add your name and date to the introduction slide above.</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Bold"/>
                <a:ea typeface="Times New Roman Bold"/>
                <a:cs typeface="Times New Roman Bold"/>
                <a:sym typeface="Times New Roman Bold"/>
              </a:rPr>
              <a:t>Last modified: </a:t>
            </a:r>
            <a:r>
              <a:rPr sz="1200">
                <a:latin typeface="Times New Roman"/>
                <a:ea typeface="Times New Roman"/>
                <a:cs typeface="Times New Roman"/>
                <a:sym typeface="Times New Roman"/>
              </a:rPr>
              <a:t>June 30, 2005 </a:t>
            </a:r>
            <a:br>
              <a:rPr sz="1200">
                <a:latin typeface="Times New Roman"/>
                <a:ea typeface="Times New Roman"/>
                <a:cs typeface="Times New Roman"/>
                <a:sym typeface="Times New Roman"/>
              </a:rPr>
            </a:b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The GLOBE Program Office can only insure the validity/reliability of the content in these slides if they were downloaded from the GLOBE Web site. Since PowerPoint files can be modified, anyone receiving these slides from a third party should be aware that the slide content may have been edited or modified.  Please visit http://gpdi.globe.gov/trainingmaterials.htm for original versions.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a:spLocks noGrp="1" noRot="1" noChangeAspect="1"/>
          </p:cNvSpPr>
          <p:nvPr>
            <p:ph type="sldImg"/>
          </p:nvPr>
        </p:nvSpPr>
        <p:spPr>
          <a:prstGeom prst="rect">
            <a:avLst/>
          </a:prstGeom>
        </p:spPr>
        <p:txBody>
          <a:bodyPr/>
          <a:lstStyle/>
          <a:p>
            <a:pPr lvl="0"/>
            <a:endParaRPr/>
          </a:p>
        </p:txBody>
      </p:sp>
      <p:sp>
        <p:nvSpPr>
          <p:cNvPr id="80" name="Shape 80"/>
          <p:cNvSpPr>
            <a:spLocks noGrp="1"/>
          </p:cNvSpPr>
          <p:nvPr>
            <p:ph type="body" sz="quarter" idx="1"/>
          </p:nvPr>
        </p:nvSpPr>
        <p:spPr>
          <a:prstGeom prst="rect">
            <a:avLst/>
          </a:prstGeom>
        </p:spPr>
        <p:txBody>
          <a:bodyPr/>
          <a:lstStyle/>
          <a:p>
            <a:pPr marL="228600" lvl="0" indent="-228600" defTabSz="914400">
              <a:lnSpc>
                <a:spcPct val="100000"/>
              </a:lnSpc>
              <a:spcBef>
                <a:spcPts val="400"/>
              </a:spcBef>
              <a:defRPr sz="1800"/>
            </a:pPr>
            <a:r>
              <a:rPr sz="1200">
                <a:latin typeface="Times New Roman"/>
                <a:ea typeface="Times New Roman"/>
                <a:cs typeface="Times New Roman"/>
                <a:sym typeface="Times New Roman"/>
              </a:rPr>
              <a:t>Questions for further investigation:</a:t>
            </a:r>
          </a:p>
          <a:p>
            <a:pPr marL="228600" lvl="0" indent="-228600" defTabSz="914400">
              <a:lnSpc>
                <a:spcPct val="100000"/>
              </a:lnSpc>
              <a:spcBef>
                <a:spcPts val="400"/>
              </a:spcBef>
              <a:defRPr sz="1800"/>
            </a:pPr>
            <a:r>
              <a:rPr sz="1200">
                <a:latin typeface="Times New Roman"/>
                <a:ea typeface="Times New Roman"/>
                <a:cs typeface="Times New Roman"/>
                <a:sym typeface="Times New Roman"/>
              </a:rPr>
              <a:t>-How does a sudden change in air temperature affect water temperature?</a:t>
            </a:r>
          </a:p>
          <a:p>
            <a:pPr marL="228600" lvl="0" indent="-228600" defTabSz="914400">
              <a:lnSpc>
                <a:spcPct val="100000"/>
              </a:lnSpc>
              <a:spcBef>
                <a:spcPts val="400"/>
              </a:spcBef>
              <a:defRPr sz="1800"/>
            </a:pPr>
            <a:r>
              <a:rPr sz="1200">
                <a:latin typeface="Times New Roman"/>
                <a:ea typeface="Times New Roman"/>
                <a:cs typeface="Times New Roman"/>
                <a:sym typeface="Times New Roman"/>
              </a:rPr>
              <a:t>-Is the range of air temperature different in areas next to large bodies of water as compared to areas away from water bodies?</a:t>
            </a:r>
          </a:p>
          <a:p>
            <a:pPr marL="228600" lvl="0" indent="-228600" defTabSz="914400">
              <a:lnSpc>
                <a:spcPct val="100000"/>
              </a:lnSpc>
              <a:spcBef>
                <a:spcPts val="400"/>
              </a:spcBef>
              <a:defRPr sz="1800"/>
            </a:pPr>
            <a:r>
              <a:rPr sz="1200">
                <a:latin typeface="Times New Roman"/>
                <a:ea typeface="Times New Roman"/>
                <a:cs typeface="Times New Roman"/>
                <a:sym typeface="Times New Roman"/>
              </a:rPr>
              <a:t>-How do water temperatures compare to air temperatures in the winter? In the summer?</a:t>
            </a:r>
          </a:p>
          <a:p>
            <a:pPr marL="228600" lvl="0" indent="-228600" defTabSz="914400">
              <a:lnSpc>
                <a:spcPct val="100000"/>
              </a:lnSpc>
              <a:spcBef>
                <a:spcPts val="400"/>
              </a:spcBef>
              <a:defRPr sz="1800"/>
            </a:pPr>
            <a:r>
              <a:rPr sz="1200">
                <a:latin typeface="Times New Roman"/>
                <a:ea typeface="Times New Roman"/>
                <a:cs typeface="Times New Roman"/>
                <a:sym typeface="Times New Roman"/>
              </a:rPr>
              <a:t>-Do different sample sites on the same water body have similar water temperatures?</a:t>
            </a:r>
          </a:p>
          <a:p>
            <a:pPr marL="228600" lvl="0" indent="-228600" defTabSz="914400">
              <a:lnSpc>
                <a:spcPct val="100000"/>
              </a:lnSpc>
              <a:spcBef>
                <a:spcPts val="400"/>
              </a:spcBef>
              <a:defRPr sz="1800"/>
            </a:pPr>
            <a:endParaRPr sz="1200">
              <a:latin typeface="Times New Roman"/>
              <a:ea typeface="Times New Roman"/>
              <a:cs typeface="Times New Roman"/>
              <a:sym typeface="Times New Roman"/>
            </a:endParaRPr>
          </a:p>
          <a:p>
            <a:pPr marL="228600" lvl="0" indent="-228600" defTabSz="914400">
              <a:lnSpc>
                <a:spcPct val="100000"/>
              </a:lnSpc>
              <a:spcBef>
                <a:spcPts val="400"/>
              </a:spcBef>
              <a:defRPr sz="1800"/>
            </a:pPr>
            <a:r>
              <a:rPr sz="1200">
                <a:latin typeface="Times New Roman"/>
                <a:ea typeface="Times New Roman"/>
                <a:cs typeface="Times New Roman"/>
                <a:sym typeface="Times New Roman"/>
              </a:rPr>
              <a:t>The picture shows GLOBE training with NASA (National Aeronautics and Space Administration) representatives on September 2004.</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prstGeom prst="rect">
            <a:avLst/>
          </a:prstGeom>
        </p:spPr>
        <p:txBody>
          <a:bodyPr/>
          <a:lstStyle/>
          <a:p>
            <a:pPr lvl="0"/>
            <a:endParaRPr/>
          </a:p>
        </p:txBody>
      </p:sp>
      <p:sp>
        <p:nvSpPr>
          <p:cNvPr id="86" name="Shape 86"/>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Temperature affects the physical, chemical, and biological processes in water bodies and, therefore, the concentration of many variables.</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Processes affecting water temperature:</a:t>
            </a:r>
          </a:p>
          <a:p>
            <a:pPr lvl="0" defTabSz="914400">
              <a:lnSpc>
                <a:spcPct val="100000"/>
              </a:lnSpc>
              <a:spcBef>
                <a:spcPts val="400"/>
              </a:spcBef>
              <a:defRPr sz="1800"/>
            </a:pPr>
            <a:r>
              <a:rPr sz="1200">
                <a:latin typeface="Times New Roman"/>
                <a:ea typeface="Times New Roman"/>
                <a:cs typeface="Times New Roman"/>
                <a:sym typeface="Times New Roman"/>
              </a:rPr>
              <a:t>-sunlight</a:t>
            </a:r>
          </a:p>
          <a:p>
            <a:pPr lvl="0" defTabSz="914400">
              <a:lnSpc>
                <a:spcPct val="100000"/>
              </a:lnSpc>
              <a:spcBef>
                <a:spcPts val="400"/>
              </a:spcBef>
              <a:defRPr sz="1800"/>
            </a:pPr>
            <a:r>
              <a:rPr sz="1200">
                <a:latin typeface="Times New Roman"/>
                <a:ea typeface="Times New Roman"/>
                <a:cs typeface="Times New Roman"/>
                <a:sym typeface="Times New Roman"/>
              </a:rPr>
              <a:t>-water discharges such as power plants, metal foundries, sewage plants</a:t>
            </a:r>
          </a:p>
          <a:p>
            <a:pPr lvl="0" defTabSz="914400">
              <a:lnSpc>
                <a:spcPct val="100000"/>
              </a:lnSpc>
              <a:spcBef>
                <a:spcPts val="400"/>
              </a:spcBef>
              <a:defRPr sz="1800"/>
            </a:pPr>
            <a:r>
              <a:rPr sz="1200">
                <a:latin typeface="Times New Roman"/>
                <a:ea typeface="Times New Roman"/>
                <a:cs typeface="Times New Roman"/>
                <a:sym typeface="Times New Roman"/>
              </a:rPr>
              <a:t>-reflected heat from land cover (bare rock, urbanization)</a:t>
            </a:r>
          </a:p>
          <a:p>
            <a:pPr lvl="0" defTabSz="914400">
              <a:lnSpc>
                <a:spcPct val="100000"/>
              </a:lnSpc>
              <a:spcBef>
                <a:spcPts val="400"/>
              </a:spcBef>
              <a:defRPr sz="1800"/>
            </a:pPr>
            <a:r>
              <a:rPr sz="1200">
                <a:latin typeface="Times New Roman"/>
                <a:ea typeface="Times New Roman"/>
                <a:cs typeface="Times New Roman"/>
                <a:sym typeface="Times New Roman"/>
              </a:rPr>
              <a:t>-shade from trees</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Processes affected by an increase in water temperature</a:t>
            </a:r>
          </a:p>
          <a:p>
            <a:pPr lvl="0" defTabSz="914400">
              <a:lnSpc>
                <a:spcPct val="100000"/>
              </a:lnSpc>
              <a:spcBef>
                <a:spcPts val="400"/>
              </a:spcBef>
              <a:defRPr sz="1800"/>
            </a:pPr>
            <a:r>
              <a:rPr sz="1200">
                <a:latin typeface="Times New Roman"/>
                <a:ea typeface="Times New Roman"/>
                <a:cs typeface="Times New Roman"/>
                <a:sym typeface="Times New Roman"/>
              </a:rPr>
              <a:t>-increased rate of chemical reactions</a:t>
            </a:r>
          </a:p>
          <a:p>
            <a:pPr lvl="0" defTabSz="914400">
              <a:lnSpc>
                <a:spcPct val="100000"/>
              </a:lnSpc>
              <a:spcBef>
                <a:spcPts val="400"/>
              </a:spcBef>
              <a:defRPr sz="1800"/>
            </a:pPr>
            <a:r>
              <a:rPr sz="1200">
                <a:latin typeface="Times New Roman"/>
                <a:ea typeface="Times New Roman"/>
                <a:cs typeface="Times New Roman"/>
                <a:sym typeface="Times New Roman"/>
              </a:rPr>
              <a:t>-increased rate of respiration in organisms (e.g. algae)</a:t>
            </a:r>
          </a:p>
          <a:p>
            <a:pPr lvl="0" defTabSz="914400">
              <a:lnSpc>
                <a:spcPct val="100000"/>
              </a:lnSpc>
              <a:spcBef>
                <a:spcPts val="400"/>
              </a:spcBef>
              <a:defRPr sz="1800"/>
            </a:pPr>
            <a:r>
              <a:rPr sz="1200">
                <a:latin typeface="Times New Roman"/>
                <a:ea typeface="Times New Roman"/>
                <a:cs typeface="Times New Roman"/>
                <a:sym typeface="Times New Roman"/>
              </a:rPr>
              <a:t>-increased rates of evaporation</a:t>
            </a:r>
          </a:p>
          <a:p>
            <a:pPr lvl="0" defTabSz="914400">
              <a:lnSpc>
                <a:spcPct val="100000"/>
              </a:lnSpc>
              <a:spcBef>
                <a:spcPts val="400"/>
              </a:spcBef>
              <a:defRPr sz="1800"/>
            </a:pPr>
            <a:r>
              <a:rPr sz="1200">
                <a:latin typeface="Times New Roman"/>
                <a:ea typeface="Times New Roman"/>
                <a:cs typeface="Times New Roman"/>
                <a:sym typeface="Times New Roman"/>
              </a:rPr>
              <a:t>-decrease in solubility of gases (e.g. oxygen, CO2)</a:t>
            </a:r>
          </a:p>
          <a:p>
            <a:pPr lvl="0" defTabSz="914400">
              <a:lnSpc>
                <a:spcPct val="100000"/>
              </a:lnSpc>
              <a:spcBef>
                <a:spcPts val="400"/>
              </a:spcBef>
              <a:defRPr sz="1800"/>
            </a:pPr>
            <a:endParaRPr sz="1000">
              <a:latin typeface="Times New Roman"/>
              <a:ea typeface="Times New Roman"/>
              <a:cs typeface="Times New Roman"/>
              <a:sym typeface="Times New Roman"/>
            </a:endParaRPr>
          </a:p>
          <a:p>
            <a:pPr lvl="0" defTabSz="914400">
              <a:lnSpc>
                <a:spcPct val="100000"/>
              </a:lnSpc>
              <a:spcBef>
                <a:spcPts val="400"/>
              </a:spcBef>
              <a:defRPr sz="1800"/>
            </a:pPr>
            <a:endParaRPr sz="1000">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noRot="1" noChangeAspect="1"/>
          </p:cNvSpPr>
          <p:nvPr>
            <p:ph type="sldImg"/>
          </p:nvPr>
        </p:nvSpPr>
        <p:spPr>
          <a:prstGeom prst="rect">
            <a:avLst/>
          </a:prstGeom>
        </p:spPr>
        <p:txBody>
          <a:bodyPr/>
          <a:lstStyle/>
          <a:p>
            <a:pPr lvl="0"/>
            <a:endParaRPr/>
          </a:p>
        </p:txBody>
      </p:sp>
      <p:sp>
        <p:nvSpPr>
          <p:cNvPr id="93" name="Shape 93"/>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Calibrate the thermometer in the lab/classroom.</a:t>
            </a:r>
          </a:p>
          <a:p>
            <a:pPr lvl="0" defTabSz="914400">
              <a:lnSpc>
                <a:spcPct val="100000"/>
              </a:lnSpc>
              <a:spcBef>
                <a:spcPts val="400"/>
              </a:spcBef>
              <a:defRPr sz="1800"/>
            </a:pPr>
            <a:r>
              <a:rPr sz="1200">
                <a:latin typeface="Times New Roman"/>
                <a:ea typeface="Times New Roman"/>
                <a:cs typeface="Times New Roman"/>
                <a:sym typeface="Times New Roman"/>
              </a:rPr>
              <a:t>Store the thermometer upright in a cup or beaker to prevent the column from separating.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noRot="1" noChangeAspect="1"/>
          </p:cNvSpPr>
          <p:nvPr>
            <p:ph type="sldImg"/>
          </p:nvPr>
        </p:nvSpPr>
        <p:spPr>
          <a:prstGeom prst="rect">
            <a:avLst/>
          </a:prstGeom>
        </p:spPr>
        <p:txBody>
          <a:bodyPr/>
          <a:lstStyle/>
          <a:p>
            <a:pPr lvl="0"/>
            <a:endParaRPr/>
          </a:p>
        </p:txBody>
      </p:sp>
      <p:sp>
        <p:nvSpPr>
          <p:cNvPr id="141" name="Shape 141"/>
          <p:cNvSpPr>
            <a:spLocks noGrp="1"/>
          </p:cNvSpPr>
          <p:nvPr>
            <p:ph type="body" sz="quarter" idx="1"/>
          </p:nvPr>
        </p:nvSpPr>
        <p:spPr>
          <a:prstGeom prst="rect">
            <a:avLst/>
          </a:prstGeom>
        </p:spPr>
        <p:txBody>
          <a:bodyPr/>
          <a:lstStyle/>
          <a:p>
            <a:pPr lvl="0" defTabSz="914400">
              <a:lnSpc>
                <a:spcPct val="100000"/>
              </a:lnSpc>
              <a:defRPr sz="1800"/>
            </a:pPr>
            <a:r>
              <a:rPr sz="1200">
                <a:latin typeface="Times New Roman"/>
                <a:ea typeface="Times New Roman"/>
                <a:cs typeface="Times New Roman"/>
                <a:sym typeface="Times New Roman"/>
              </a:rPr>
              <a:t>It is best to use distilled water.</a:t>
            </a:r>
          </a:p>
          <a:p>
            <a:pPr lvl="0" defTabSz="914400">
              <a:lnSpc>
                <a:spcPct val="100000"/>
              </a:lnSpc>
              <a:defRPr sz="1800"/>
            </a:pPr>
            <a:r>
              <a:rPr sz="1200">
                <a:latin typeface="Times New Roman"/>
                <a:ea typeface="Times New Roman"/>
                <a:cs typeface="Times New Roman"/>
                <a:sym typeface="Times New Roman"/>
              </a:rPr>
              <a:t>Stirring the water bath is critical so that the temperature is uniform.  Make sure that the thermometer does not touch the sides of the beaker.</a:t>
            </a:r>
          </a:p>
          <a:p>
            <a:pPr lvl="0" defTabSz="914400">
              <a:lnSpc>
                <a:spcPct val="100000"/>
              </a:lnSpc>
              <a:defRPr sz="1800"/>
            </a:pPr>
            <a:r>
              <a:rPr sz="1200">
                <a:latin typeface="Times New Roman"/>
                <a:ea typeface="Times New Roman"/>
                <a:cs typeface="Times New Roman"/>
                <a:sym typeface="Times New Roman"/>
              </a:rPr>
              <a:t>Calibrate the thermometer if it is new or has not been done within last 3 months.</a:t>
            </a:r>
          </a:p>
          <a:p>
            <a:pPr lvl="0" defTabSz="914400">
              <a:lnSpc>
                <a:spcPct val="100000"/>
              </a:lnSpc>
              <a:spcBef>
                <a:spcPts val="400"/>
              </a:spcBef>
              <a:defRPr sz="1800"/>
            </a:pPr>
            <a:endParaRPr sz="1200">
              <a:latin typeface="Times New Roman"/>
              <a:ea typeface="Times New Roman"/>
              <a:cs typeface="Times New Roman"/>
              <a:sym typeface="Times New Roman"/>
            </a:endParaRPr>
          </a:p>
          <a:p>
            <a:pPr lvl="0" defTabSz="914400">
              <a:lnSpc>
                <a:spcPct val="100000"/>
              </a:lnSpc>
              <a:spcBef>
                <a:spcPts val="400"/>
              </a:spcBef>
              <a:defRPr sz="1800"/>
            </a:pPr>
            <a:r>
              <a:rPr sz="1200">
                <a:latin typeface="Times New Roman"/>
                <a:ea typeface="Times New Roman"/>
                <a:cs typeface="Times New Roman"/>
                <a:sym typeface="Times New Roman"/>
              </a:rPr>
              <a:t>If the thermometer reads between -0.5° C and +0.5° C, the thermometer is fine.</a:t>
            </a:r>
          </a:p>
          <a:p>
            <a:pPr lvl="0" defTabSz="914400">
              <a:lnSpc>
                <a:spcPct val="100000"/>
              </a:lnSpc>
              <a:spcBef>
                <a:spcPts val="400"/>
              </a:spcBef>
              <a:defRPr sz="1800"/>
            </a:pPr>
            <a:r>
              <a:rPr sz="1200">
                <a:latin typeface="Times New Roman"/>
                <a:ea typeface="Times New Roman"/>
                <a:cs typeface="Times New Roman"/>
                <a:sym typeface="Times New Roman"/>
              </a:rPr>
              <a:t>If the thermometer reads greater than +0.5° C, check to make sure that there is more ice than water in your ice-water bath.</a:t>
            </a:r>
          </a:p>
          <a:p>
            <a:pPr lvl="0" defTabSz="914400">
              <a:lnSpc>
                <a:spcPct val="100000"/>
              </a:lnSpc>
              <a:spcBef>
                <a:spcPts val="400"/>
              </a:spcBef>
              <a:defRPr sz="1800"/>
            </a:pPr>
            <a:r>
              <a:rPr sz="1200">
                <a:latin typeface="Times New Roman"/>
                <a:ea typeface="Times New Roman"/>
                <a:cs typeface="Times New Roman"/>
                <a:sym typeface="Times New Roman"/>
              </a:rPr>
              <a:t>If the thermometer reads less than -0.5° C, check to make sure that there is no salt in your ice-water bath.</a:t>
            </a:r>
          </a:p>
          <a:p>
            <a:pPr lvl="0" defTabSz="914400">
              <a:lnSpc>
                <a:spcPct val="100000"/>
              </a:lnSpc>
              <a:spcBef>
                <a:spcPts val="400"/>
              </a:spcBef>
              <a:defRPr sz="1800"/>
            </a:pPr>
            <a:endParaRPr sz="1200">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prstGeom prst="rect">
            <a:avLst/>
          </a:prstGeom>
        </p:spPr>
        <p:txBody>
          <a:bodyPr/>
          <a:lstStyle/>
          <a:p>
            <a:pPr lvl="0"/>
            <a:endParaRPr/>
          </a:p>
        </p:txBody>
      </p:sp>
      <p:sp>
        <p:nvSpPr>
          <p:cNvPr id="153" name="Shape 153"/>
          <p:cNvSpPr>
            <a:spLocks noGrp="1"/>
          </p:cNvSpPr>
          <p:nvPr>
            <p:ph type="body" sz="quarter" idx="1"/>
          </p:nvPr>
        </p:nvSpPr>
        <p:spPr>
          <a:prstGeom prst="rect">
            <a:avLst/>
          </a:prstGeom>
        </p:spPr>
        <p:txBody>
          <a:bodyPr/>
          <a:lstStyle/>
          <a:p>
            <a:pPr lvl="0" defTabSz="914400">
              <a:lnSpc>
                <a:spcPct val="100000"/>
              </a:lnSpc>
              <a:spcBef>
                <a:spcPts val="400"/>
              </a:spcBef>
              <a:defRPr sz="1800"/>
            </a:pPr>
            <a:r>
              <a:rPr sz="1200">
                <a:latin typeface="Times New Roman"/>
                <a:ea typeface="Times New Roman"/>
                <a:cs typeface="Times New Roman"/>
                <a:sym typeface="Times New Roman"/>
              </a:rPr>
              <a:t>Preparation:</a:t>
            </a:r>
          </a:p>
          <a:p>
            <a:pPr lvl="0" defTabSz="914400">
              <a:lnSpc>
                <a:spcPct val="100000"/>
              </a:lnSpc>
              <a:spcBef>
                <a:spcPts val="400"/>
              </a:spcBef>
              <a:defRPr sz="1800"/>
            </a:pPr>
            <a:r>
              <a:rPr sz="1200">
                <a:latin typeface="Times New Roman"/>
                <a:ea typeface="Times New Roman"/>
                <a:cs typeface="Times New Roman"/>
                <a:sym typeface="Times New Roman"/>
              </a:rPr>
              <a:t>-Tie a string to the thermometer, long enough to reach into water body.  Tie the other end of the sting to the rubber band. Slip the rubber band around your wrist.</a:t>
            </a:r>
          </a:p>
          <a:p>
            <a:pPr lvl="0" defTabSz="914400">
              <a:lnSpc>
                <a:spcPct val="100000"/>
              </a:lnSpc>
              <a:spcBef>
                <a:spcPts val="400"/>
              </a:spcBef>
              <a:defRPr sz="1800"/>
            </a:pPr>
            <a:r>
              <a:rPr sz="1200">
                <a:latin typeface="Times New Roman"/>
                <a:ea typeface="Times New Roman"/>
                <a:cs typeface="Times New Roman"/>
                <a:sym typeface="Times New Roman"/>
              </a:rPr>
              <a:t>-Check to make sure the alcohol in the thermometer is continuous.  The alcohol column can become separated.  If it does hold it from the top and shake it vigorously or swing. Attaching a string with colored flagging will help you from losing the thermometer in either the water or in vegetation on land.</a:t>
            </a:r>
          </a:p>
          <a:p>
            <a:pPr lvl="0" defTabSz="914400">
              <a:lnSpc>
                <a:spcPct val="100000"/>
              </a:lnSpc>
              <a:spcBef>
                <a:spcPts val="400"/>
              </a:spcBef>
              <a:defRPr sz="1800"/>
            </a:pPr>
            <a:r>
              <a:rPr sz="1200">
                <a:latin typeface="Times New Roman"/>
                <a:ea typeface="Times New Roman"/>
                <a:cs typeface="Times New Roman"/>
                <a:sym typeface="Times New Roman"/>
              </a:rPr>
              <a:t>-Rubber gloves are suggested in the event that the water body may be polluted.</a:t>
            </a:r>
          </a:p>
          <a:p>
            <a:pPr lvl="0" defTabSz="914400">
              <a:lnSpc>
                <a:spcPct val="100000"/>
              </a:lnSpc>
              <a:spcBef>
                <a:spcPts val="400"/>
              </a:spcBef>
              <a:defRPr sz="1800"/>
            </a:pPr>
            <a:r>
              <a:rPr sz="1200">
                <a:latin typeface="Times New Roman"/>
                <a:ea typeface="Times New Roman"/>
                <a:cs typeface="Times New Roman"/>
                <a:sym typeface="Times New Roman"/>
              </a:rPr>
              <a:t>Bucket Method:</a:t>
            </a:r>
          </a:p>
          <a:p>
            <a:pPr lvl="0" defTabSz="914400">
              <a:lnSpc>
                <a:spcPct val="100000"/>
              </a:lnSpc>
              <a:spcBef>
                <a:spcPts val="400"/>
              </a:spcBef>
              <a:defRPr sz="1800"/>
            </a:pPr>
            <a:r>
              <a:rPr sz="1200">
                <a:latin typeface="Times New Roman"/>
                <a:ea typeface="Times New Roman"/>
                <a:cs typeface="Times New Roman"/>
                <a:sym typeface="Times New Roman"/>
              </a:rPr>
              <a:t>The temperature can be measured directly in the water body or by collecting a water sample using the bucket method (see Collecting a Water Sample in a Bucket Field Guide on page 20 of the Sampling Procedures in the Hydrology Investigation section of the Teacher’s Guide).  If you use the bucket method be sure to measure the temperature immediately, don’t let the water sit for more than ten minutes (preferably less).  Each new measurement will need new water samples. </a:t>
            </a:r>
          </a:p>
          <a:p>
            <a:pPr lvl="0" defTabSz="914400">
              <a:lnSpc>
                <a:spcPct val="100000"/>
              </a:lnSpc>
              <a:spcBef>
                <a:spcPts val="400"/>
              </a:spcBef>
              <a:defRPr sz="1800"/>
            </a:pPr>
            <a:r>
              <a:rPr sz="1200">
                <a:latin typeface="Times New Roman"/>
                <a:ea typeface="Times New Roman"/>
                <a:cs typeface="Times New Roman"/>
                <a:sym typeface="Times New Roman"/>
              </a:rPr>
              <a:t>Collecting Data:</a:t>
            </a:r>
          </a:p>
          <a:p>
            <a:pPr lvl="0" defTabSz="914400">
              <a:lnSpc>
                <a:spcPct val="100000"/>
              </a:lnSpc>
              <a:spcBef>
                <a:spcPts val="400"/>
              </a:spcBef>
              <a:defRPr sz="1800"/>
            </a:pPr>
            <a:r>
              <a:rPr sz="1200">
                <a:latin typeface="Times New Roman"/>
                <a:ea typeface="Times New Roman"/>
                <a:cs typeface="Times New Roman"/>
                <a:sym typeface="Times New Roman"/>
              </a:rPr>
              <a:t>-Measurement should be made at same sampling area each time you visit the Hydrology Study Site.</a:t>
            </a:r>
          </a:p>
          <a:p>
            <a:pPr lvl="0" defTabSz="914400">
              <a:lnSpc>
                <a:spcPct val="100000"/>
              </a:lnSpc>
              <a:spcBef>
                <a:spcPts val="400"/>
              </a:spcBef>
              <a:defRPr sz="1800"/>
            </a:pPr>
            <a:r>
              <a:rPr sz="1200">
                <a:latin typeface="Times New Roman"/>
                <a:ea typeface="Times New Roman"/>
                <a:cs typeface="Times New Roman"/>
                <a:sym typeface="Times New Roman"/>
              </a:rPr>
              <a:t>-Be sure students wait the full 3 minutes before reading the thermometer. Have them practice before making actual measurements.</a:t>
            </a:r>
          </a:p>
          <a:p>
            <a:pPr lvl="0" defTabSz="914400">
              <a:lnSpc>
                <a:spcPct val="100000"/>
              </a:lnSpc>
              <a:spcBef>
                <a:spcPts val="400"/>
              </a:spcBef>
              <a:defRPr sz="1800"/>
            </a:pPr>
            <a:r>
              <a:rPr sz="1200">
                <a:latin typeface="Times New Roman"/>
                <a:ea typeface="Times New Roman"/>
                <a:cs typeface="Times New Roman"/>
                <a:sym typeface="Times New Roman"/>
              </a:rPr>
              <a:t>-The three measurements should be within 1 degree Celsius of the average value, if not, remove the outliers and repeat the measurements.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pic>
        <p:nvPicPr>
          <p:cNvPr id="9" name="glb144_sm-color.png" descr="glb144_sm-color"/>
          <p:cNvPicPr/>
          <p:nvPr/>
        </p:nvPicPr>
        <p:blipFill>
          <a:blip r:embed="rId2">
            <a:extLst/>
          </a:blip>
          <a:stretch>
            <a:fillRect/>
          </a:stretch>
        </p:blipFill>
        <p:spPr>
          <a:xfrm>
            <a:off x="0" y="6308725"/>
            <a:ext cx="685800" cy="549275"/>
          </a:xfrm>
          <a:prstGeom prst="rect">
            <a:avLst/>
          </a:prstGeom>
          <a:ln w="12700">
            <a:miter lim="400000"/>
          </a:ln>
        </p:spPr>
      </p:pic>
      <p:pic>
        <p:nvPicPr>
          <p:cNvPr id="10" name="headerHydro.jpg" descr="headerHydro"/>
          <p:cNvPicPr/>
          <p:nvPr/>
        </p:nvPicPr>
        <p:blipFill>
          <a:blip r:embed="rId3">
            <a:extLst/>
          </a:blip>
          <a:stretch>
            <a:fillRect/>
          </a:stretch>
        </p:blipFill>
        <p:spPr>
          <a:xfrm>
            <a:off x="0" y="0"/>
            <a:ext cx="9144000" cy="952500"/>
          </a:xfrm>
          <a:prstGeom prst="rect">
            <a:avLst/>
          </a:prstGeom>
          <a:ln w="12700">
            <a:miter lim="400000"/>
          </a:ln>
        </p:spPr>
      </p:pic>
      <p:sp>
        <p:nvSpPr>
          <p:cNvPr id="11" name="Shape 11"/>
          <p:cNvSpPr/>
          <p:nvPr/>
        </p:nvSpPr>
        <p:spPr>
          <a:xfrm>
            <a:off x="-1918841" y="906115"/>
            <a:ext cx="11066860" cy="276672"/>
          </a:xfrm>
          <a:prstGeom prst="rect">
            <a:avLst/>
          </a:prstGeom>
          <a:solidFill>
            <a:srgbClr val="96BECB"/>
          </a:solidFill>
          <a:ln>
            <a:solidFill/>
            <a:round/>
          </a:ln>
          <a:extLst>
            <a:ext uri="{C572A759-6A51-4108-AA02-DFA0A04FC94B}">
              <ma14:wrappingTextBoxFlag xmlns:ma14="http://schemas.microsoft.com/office/mac/drawingml/2011/main" val="1"/>
            </a:ext>
          </a:extLst>
        </p:spPr>
        <p:txBody>
          <a:bodyPr lIns="0" tIns="0" rIns="0" bIns="0" anchor="ctr"/>
          <a:lstStyle>
            <a:lvl1pPr algn="r">
              <a:defRPr sz="1400" i="0"/>
            </a:lvl1pPr>
          </a:lstStyle>
          <a:p>
            <a:pPr lvl="0">
              <a:defRPr sz="1800"/>
            </a:pPr>
            <a:r>
              <a:rPr sz="1400"/>
              <a:t>Water Temperature Protocol</a:t>
            </a: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pic>
        <p:nvPicPr>
          <p:cNvPr id="14" name="glb144_sm-color.png" descr="glb144_sm-color"/>
          <p:cNvPicPr/>
          <p:nvPr/>
        </p:nvPicPr>
        <p:blipFill>
          <a:blip r:embed="rId2">
            <a:extLst/>
          </a:blip>
          <a:stretch>
            <a:fillRect/>
          </a:stretch>
        </p:blipFill>
        <p:spPr>
          <a:xfrm>
            <a:off x="0" y="6308725"/>
            <a:ext cx="685800" cy="549275"/>
          </a:xfrm>
          <a:prstGeom prst="rect">
            <a:avLst/>
          </a:prstGeom>
          <a:ln w="12700">
            <a:miter lim="400000"/>
          </a:ln>
        </p:spPr>
      </p:pic>
      <p:pic>
        <p:nvPicPr>
          <p:cNvPr id="15" name="headerHydro.jpg" descr="headerHydro"/>
          <p:cNvPicPr/>
          <p:nvPr/>
        </p:nvPicPr>
        <p:blipFill>
          <a:blip r:embed="rId3">
            <a:extLst/>
          </a:blip>
          <a:stretch>
            <a:fillRect/>
          </a:stretch>
        </p:blipFill>
        <p:spPr>
          <a:xfrm>
            <a:off x="0" y="0"/>
            <a:ext cx="9144000" cy="952500"/>
          </a:xfrm>
          <a:prstGeom prst="rect">
            <a:avLst/>
          </a:prstGeom>
          <a:ln w="12700">
            <a:miter lim="400000"/>
          </a:ln>
        </p:spPr>
      </p:pic>
      <p:grpSp>
        <p:nvGrpSpPr>
          <p:cNvPr id="18" name="Group 18"/>
          <p:cNvGrpSpPr/>
          <p:nvPr/>
        </p:nvGrpSpPr>
        <p:grpSpPr>
          <a:xfrm>
            <a:off x="-1" y="922388"/>
            <a:ext cx="9144002" cy="288824"/>
            <a:chOff x="0" y="0"/>
            <a:chExt cx="9144000" cy="288823"/>
          </a:xfrm>
        </p:grpSpPr>
        <p:sp>
          <p:nvSpPr>
            <p:cNvPr id="16" name="Shape 16"/>
            <p:cNvSpPr/>
            <p:nvPr/>
          </p:nvSpPr>
          <p:spPr>
            <a:xfrm>
              <a:off x="0" y="30111"/>
              <a:ext cx="9144001" cy="228601"/>
            </a:xfrm>
            <a:prstGeom prst="rect">
              <a:avLst/>
            </a:prstGeom>
            <a:solidFill>
              <a:srgbClr val="96BECB"/>
            </a:solidFill>
            <a:ln w="9525" cap="flat">
              <a:solidFill>
                <a:srgbClr val="000000"/>
              </a:solidFill>
              <a:prstDash val="solid"/>
              <a:round/>
            </a:ln>
            <a:effectLst/>
          </p:spPr>
          <p:txBody>
            <a:bodyPr wrap="square" lIns="0" tIns="0" rIns="0" bIns="0" numCol="1" anchor="ctr">
              <a:noAutofit/>
            </a:bodyPr>
            <a:lstStyle/>
            <a:p>
              <a:pPr lvl="0" algn="r">
                <a:defRPr sz="1400" i="0"/>
              </a:pPr>
              <a:endParaRPr/>
            </a:p>
          </p:txBody>
        </p:sp>
        <p:sp>
          <p:nvSpPr>
            <p:cNvPr id="17" name="Shape 17"/>
            <p:cNvSpPr/>
            <p:nvPr/>
          </p:nvSpPr>
          <p:spPr>
            <a:xfrm>
              <a:off x="6744000" y="0"/>
              <a:ext cx="2400001" cy="2888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r">
                <a:defRPr sz="1400" i="0"/>
              </a:lvl1pPr>
            </a:lstStyle>
            <a:p>
              <a:pPr lvl="0">
                <a:defRPr sz="1800"/>
              </a:pPr>
              <a:r>
                <a:rPr sz="1400"/>
                <a:t>Water Transparency Protocol</a:t>
              </a:r>
            </a:p>
          </p:txBody>
        </p:sp>
      </p:gr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pic>
        <p:nvPicPr>
          <p:cNvPr id="20" name="glb144_sm-color.png" descr="glb144_sm-color"/>
          <p:cNvPicPr/>
          <p:nvPr/>
        </p:nvPicPr>
        <p:blipFill>
          <a:blip r:embed="rId2">
            <a:extLst/>
          </a:blip>
          <a:stretch>
            <a:fillRect/>
          </a:stretch>
        </p:blipFill>
        <p:spPr>
          <a:xfrm>
            <a:off x="0" y="6308725"/>
            <a:ext cx="685800" cy="549275"/>
          </a:xfrm>
          <a:prstGeom prst="rect">
            <a:avLst/>
          </a:prstGeom>
          <a:ln w="12700">
            <a:miter lim="400000"/>
          </a:ln>
        </p:spPr>
      </p:pic>
      <p:pic>
        <p:nvPicPr>
          <p:cNvPr id="21" name="headerHydro.jpg" descr="headerHydro"/>
          <p:cNvPicPr/>
          <p:nvPr/>
        </p:nvPicPr>
        <p:blipFill>
          <a:blip r:embed="rId3">
            <a:extLst/>
          </a:blip>
          <a:stretch>
            <a:fillRect/>
          </a:stretch>
        </p:blipFill>
        <p:spPr>
          <a:xfrm>
            <a:off x="0" y="0"/>
            <a:ext cx="9144000" cy="952500"/>
          </a:xfrm>
          <a:prstGeom prst="rect">
            <a:avLst/>
          </a:prstGeom>
          <a:ln w="12700">
            <a:miter lim="400000"/>
          </a:ln>
        </p:spPr>
      </p:pic>
      <p:grpSp>
        <p:nvGrpSpPr>
          <p:cNvPr id="24" name="Group 24"/>
          <p:cNvGrpSpPr/>
          <p:nvPr/>
        </p:nvGrpSpPr>
        <p:grpSpPr>
          <a:xfrm>
            <a:off x="-1" y="922388"/>
            <a:ext cx="9144002" cy="288824"/>
            <a:chOff x="0" y="0"/>
            <a:chExt cx="9144000" cy="288823"/>
          </a:xfrm>
        </p:grpSpPr>
        <p:sp>
          <p:nvSpPr>
            <p:cNvPr id="22" name="Shape 22"/>
            <p:cNvSpPr/>
            <p:nvPr/>
          </p:nvSpPr>
          <p:spPr>
            <a:xfrm>
              <a:off x="0" y="30111"/>
              <a:ext cx="9144001" cy="228601"/>
            </a:xfrm>
            <a:prstGeom prst="rect">
              <a:avLst/>
            </a:prstGeom>
            <a:solidFill>
              <a:srgbClr val="96BECB"/>
            </a:solidFill>
            <a:ln w="9525" cap="flat">
              <a:solidFill>
                <a:srgbClr val="000000"/>
              </a:solidFill>
              <a:prstDash val="solid"/>
              <a:round/>
            </a:ln>
            <a:effectLst/>
          </p:spPr>
          <p:txBody>
            <a:bodyPr wrap="square" lIns="0" tIns="0" rIns="0" bIns="0" numCol="1" anchor="ctr">
              <a:noAutofit/>
            </a:bodyPr>
            <a:lstStyle/>
            <a:p>
              <a:pPr lvl="0" algn="r">
                <a:defRPr sz="1400" i="0"/>
              </a:pPr>
              <a:endParaRPr/>
            </a:p>
          </p:txBody>
        </p:sp>
        <p:sp>
          <p:nvSpPr>
            <p:cNvPr id="23" name="Shape 23"/>
            <p:cNvSpPr/>
            <p:nvPr/>
          </p:nvSpPr>
          <p:spPr>
            <a:xfrm>
              <a:off x="6599104" y="0"/>
              <a:ext cx="2544897" cy="2888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r">
                <a:defRPr sz="1400" i="0"/>
              </a:lvl1pPr>
            </a:lstStyle>
            <a:p>
              <a:pPr lvl="0">
                <a:defRPr sz="1800"/>
              </a:pPr>
              <a:r>
                <a:rPr sz="1400"/>
                <a:t>Electrical Conductivity Protocol</a:t>
              </a:r>
            </a:p>
          </p:txBody>
        </p:sp>
      </p:gr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pic>
        <p:nvPicPr>
          <p:cNvPr id="26" name="glb144_sm-color.png" descr="glb144_sm-color"/>
          <p:cNvPicPr/>
          <p:nvPr/>
        </p:nvPicPr>
        <p:blipFill>
          <a:blip r:embed="rId2">
            <a:extLst/>
          </a:blip>
          <a:stretch>
            <a:fillRect/>
          </a:stretch>
        </p:blipFill>
        <p:spPr>
          <a:xfrm>
            <a:off x="0" y="6308725"/>
            <a:ext cx="685800" cy="549275"/>
          </a:xfrm>
          <a:prstGeom prst="rect">
            <a:avLst/>
          </a:prstGeom>
          <a:ln w="12700">
            <a:miter lim="400000"/>
          </a:ln>
        </p:spPr>
      </p:pic>
      <p:pic>
        <p:nvPicPr>
          <p:cNvPr id="27" name="headerHydro.jpg" descr="headerHydro"/>
          <p:cNvPicPr/>
          <p:nvPr/>
        </p:nvPicPr>
        <p:blipFill>
          <a:blip r:embed="rId3">
            <a:extLst/>
          </a:blip>
          <a:stretch>
            <a:fillRect/>
          </a:stretch>
        </p:blipFill>
        <p:spPr>
          <a:xfrm>
            <a:off x="0" y="0"/>
            <a:ext cx="9144000" cy="952500"/>
          </a:xfrm>
          <a:prstGeom prst="rect">
            <a:avLst/>
          </a:prstGeom>
          <a:ln w="12700">
            <a:miter lim="400000"/>
          </a:ln>
        </p:spPr>
      </p:pic>
      <p:grpSp>
        <p:nvGrpSpPr>
          <p:cNvPr id="30" name="Group 30"/>
          <p:cNvGrpSpPr/>
          <p:nvPr/>
        </p:nvGrpSpPr>
        <p:grpSpPr>
          <a:xfrm>
            <a:off x="-1" y="922388"/>
            <a:ext cx="9144002" cy="288824"/>
            <a:chOff x="0" y="0"/>
            <a:chExt cx="9144000" cy="288823"/>
          </a:xfrm>
        </p:grpSpPr>
        <p:sp>
          <p:nvSpPr>
            <p:cNvPr id="28" name="Shape 28"/>
            <p:cNvSpPr/>
            <p:nvPr/>
          </p:nvSpPr>
          <p:spPr>
            <a:xfrm>
              <a:off x="0" y="30111"/>
              <a:ext cx="9144001" cy="228601"/>
            </a:xfrm>
            <a:prstGeom prst="rect">
              <a:avLst/>
            </a:prstGeom>
            <a:solidFill>
              <a:srgbClr val="96BECB"/>
            </a:solidFill>
            <a:ln w="9525" cap="flat">
              <a:solidFill>
                <a:srgbClr val="000000"/>
              </a:solidFill>
              <a:prstDash val="solid"/>
              <a:round/>
            </a:ln>
            <a:effectLst/>
          </p:spPr>
          <p:txBody>
            <a:bodyPr wrap="square" lIns="0" tIns="0" rIns="0" bIns="0" numCol="1" anchor="ctr">
              <a:noAutofit/>
            </a:bodyPr>
            <a:lstStyle/>
            <a:p>
              <a:pPr lvl="0" algn="r">
                <a:defRPr sz="1400" i="0"/>
              </a:pPr>
              <a:endParaRPr/>
            </a:p>
          </p:txBody>
        </p:sp>
        <p:sp>
          <p:nvSpPr>
            <p:cNvPr id="29" name="Shape 29"/>
            <p:cNvSpPr/>
            <p:nvPr/>
          </p:nvSpPr>
          <p:spPr>
            <a:xfrm>
              <a:off x="8110925" y="0"/>
              <a:ext cx="1033076" cy="2888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r">
                <a:defRPr sz="1400" i="0"/>
              </a:lvl1pPr>
            </a:lstStyle>
            <a:p>
              <a:pPr lvl="0">
                <a:defRPr sz="1800"/>
              </a:pPr>
              <a:r>
                <a:rPr sz="1400"/>
                <a:t>pH Protocol</a:t>
              </a:r>
            </a:p>
          </p:txBody>
        </p:sp>
      </p:gr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9"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lb144_sm-color.png" descr="glb144_sm-color"/>
          <p:cNvPicPr/>
          <p:nvPr/>
        </p:nvPicPr>
        <p:blipFill>
          <a:blip r:embed="rId8">
            <a:extLst/>
          </a:blip>
          <a:stretch>
            <a:fillRect/>
          </a:stretch>
        </p:blipFill>
        <p:spPr>
          <a:xfrm>
            <a:off x="0" y="6308725"/>
            <a:ext cx="685800" cy="549275"/>
          </a:xfrm>
          <a:prstGeom prst="rect">
            <a:avLst/>
          </a:prstGeom>
          <a:ln w="12700">
            <a:miter lim="400000"/>
          </a:ln>
        </p:spPr>
      </p:pic>
      <p:pic>
        <p:nvPicPr>
          <p:cNvPr id="3" name="headerHydro.jpg" descr="headerHydro"/>
          <p:cNvPicPr/>
          <p:nvPr/>
        </p:nvPicPr>
        <p:blipFill>
          <a:blip r:embed="rId9">
            <a:extLst/>
          </a:blip>
          <a:stretch>
            <a:fillRect/>
          </a:stretch>
        </p:blipFill>
        <p:spPr>
          <a:xfrm>
            <a:off x="0" y="0"/>
            <a:ext cx="9144000" cy="952500"/>
          </a:xfrm>
          <a:prstGeom prst="rect">
            <a:avLst/>
          </a:prstGeom>
          <a:ln w="12700">
            <a:miter lim="400000"/>
          </a:ln>
        </p:spPr>
      </p:pic>
      <p:grpSp>
        <p:nvGrpSpPr>
          <p:cNvPr id="6" name="Group 6"/>
          <p:cNvGrpSpPr/>
          <p:nvPr/>
        </p:nvGrpSpPr>
        <p:grpSpPr>
          <a:xfrm>
            <a:off x="-1" y="922388"/>
            <a:ext cx="9144002" cy="288824"/>
            <a:chOff x="0" y="0"/>
            <a:chExt cx="9144000" cy="288823"/>
          </a:xfrm>
        </p:grpSpPr>
        <p:sp>
          <p:nvSpPr>
            <p:cNvPr id="4" name="Shape 4"/>
            <p:cNvSpPr/>
            <p:nvPr/>
          </p:nvSpPr>
          <p:spPr>
            <a:xfrm>
              <a:off x="0" y="30111"/>
              <a:ext cx="9144001" cy="228601"/>
            </a:xfrm>
            <a:prstGeom prst="rect">
              <a:avLst/>
            </a:prstGeom>
            <a:solidFill>
              <a:srgbClr val="96BECB"/>
            </a:solidFill>
            <a:ln w="9525" cap="flat">
              <a:solidFill>
                <a:srgbClr val="000000"/>
              </a:solidFill>
              <a:prstDash val="solid"/>
              <a:round/>
            </a:ln>
            <a:effectLst/>
          </p:spPr>
          <p:txBody>
            <a:bodyPr wrap="square" lIns="0" tIns="0" rIns="0" bIns="0" numCol="1" anchor="ctr">
              <a:noAutofit/>
            </a:bodyPr>
            <a:lstStyle/>
            <a:p>
              <a:pPr lvl="0" algn="r">
                <a:defRPr sz="1400" i="0"/>
              </a:pPr>
              <a:endParaRPr/>
            </a:p>
          </p:txBody>
        </p:sp>
        <p:sp>
          <p:nvSpPr>
            <p:cNvPr id="5" name="Shape 5"/>
            <p:cNvSpPr/>
            <p:nvPr/>
          </p:nvSpPr>
          <p:spPr>
            <a:xfrm>
              <a:off x="8110751" y="0"/>
              <a:ext cx="1033250" cy="2888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r">
                <a:defRPr sz="1400" i="0"/>
              </a:lvl1pPr>
            </a:lstStyle>
            <a:p>
              <a:pPr lvl="0">
                <a:defRPr sz="1800"/>
              </a:pPr>
              <a:r>
                <a:rPr sz="1400"/>
                <a:t>Introduction</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xmlns:p14="http://schemas.microsoft.com/office/powerpoint/2010/main" spd="med"/>
  <p:txStyles>
    <p:titleStyle>
      <a:lvl1pPr algn="ctr">
        <a:defRPr sz="4400">
          <a:latin typeface="Arial"/>
          <a:ea typeface="Arial"/>
          <a:cs typeface="Arial"/>
          <a:sym typeface="Arial"/>
        </a:defRPr>
      </a:lvl1pPr>
      <a:lvl2pPr algn="ctr">
        <a:defRPr sz="4400">
          <a:latin typeface="Arial"/>
          <a:ea typeface="Arial"/>
          <a:cs typeface="Arial"/>
          <a:sym typeface="Arial"/>
        </a:defRPr>
      </a:lvl2pPr>
      <a:lvl3pPr algn="ctr">
        <a:defRPr sz="4400">
          <a:latin typeface="Arial"/>
          <a:ea typeface="Arial"/>
          <a:cs typeface="Arial"/>
          <a:sym typeface="Arial"/>
        </a:defRPr>
      </a:lvl3pPr>
      <a:lvl4pPr algn="ctr">
        <a:defRPr sz="4400">
          <a:latin typeface="Arial"/>
          <a:ea typeface="Arial"/>
          <a:cs typeface="Arial"/>
          <a:sym typeface="Arial"/>
        </a:defRPr>
      </a:lvl4pPr>
      <a:lvl5pPr algn="ctr">
        <a:defRPr sz="4400">
          <a:latin typeface="Arial"/>
          <a:ea typeface="Arial"/>
          <a:cs typeface="Arial"/>
          <a:sym typeface="Arial"/>
        </a:defRPr>
      </a:lvl5pPr>
      <a:lvl6pPr indent="457200" algn="ctr">
        <a:defRPr sz="4400">
          <a:latin typeface="Arial"/>
          <a:ea typeface="Arial"/>
          <a:cs typeface="Arial"/>
          <a:sym typeface="Arial"/>
        </a:defRPr>
      </a:lvl6pPr>
      <a:lvl7pPr indent="914400" algn="ctr">
        <a:defRPr sz="4400">
          <a:latin typeface="Arial"/>
          <a:ea typeface="Arial"/>
          <a:cs typeface="Arial"/>
          <a:sym typeface="Arial"/>
        </a:defRPr>
      </a:lvl7pPr>
      <a:lvl8pPr indent="1371600" algn="ctr">
        <a:defRPr sz="4400">
          <a:latin typeface="Arial"/>
          <a:ea typeface="Arial"/>
          <a:cs typeface="Arial"/>
          <a:sym typeface="Arial"/>
        </a:defRPr>
      </a:lvl8pPr>
      <a:lvl9pPr indent="1828800" algn="ctr">
        <a:defRPr sz="4400">
          <a:latin typeface="Arial"/>
          <a:ea typeface="Arial"/>
          <a:cs typeface="Arial"/>
          <a:sym typeface="Arial"/>
        </a:defRPr>
      </a:lvl9pPr>
    </p:titleStyle>
    <p:bodyStyle>
      <a:lvl1pPr marL="342900" indent="-342900">
        <a:spcBef>
          <a:spcPts val="700"/>
        </a:spcBef>
        <a:buSzPct val="100000"/>
        <a:buChar char="»"/>
        <a:defRPr sz="3200">
          <a:latin typeface="Arial"/>
          <a:ea typeface="Arial"/>
          <a:cs typeface="Arial"/>
          <a:sym typeface="Arial"/>
        </a:defRPr>
      </a:lvl1pPr>
      <a:lvl2pPr marL="783771" indent="-326571">
        <a:spcBef>
          <a:spcPts val="700"/>
        </a:spcBef>
        <a:buSzPct val="100000"/>
        <a:buChar char="–"/>
        <a:defRPr sz="3200">
          <a:latin typeface="Arial"/>
          <a:ea typeface="Arial"/>
          <a:cs typeface="Arial"/>
          <a:sym typeface="Arial"/>
        </a:defRPr>
      </a:lvl2pPr>
      <a:lvl3pPr marL="1162050" indent="-304800">
        <a:spcBef>
          <a:spcPts val="700"/>
        </a:spcBef>
        <a:buSzPct val="100000"/>
        <a:buChar char="•"/>
        <a:defRPr sz="3200">
          <a:latin typeface="Arial"/>
          <a:ea typeface="Arial"/>
          <a:cs typeface="Arial"/>
          <a:sym typeface="Arial"/>
        </a:defRPr>
      </a:lvl3pPr>
      <a:lvl4pPr marL="1565910" indent="-365760">
        <a:spcBef>
          <a:spcPts val="700"/>
        </a:spcBef>
        <a:buSzPct val="100000"/>
        <a:buChar char="–"/>
        <a:defRPr sz="3200">
          <a:latin typeface="Arial"/>
          <a:ea typeface="Arial"/>
          <a:cs typeface="Arial"/>
          <a:sym typeface="Arial"/>
        </a:defRPr>
      </a:lvl4pPr>
      <a:lvl5pPr marL="1949450" indent="-406400">
        <a:spcBef>
          <a:spcPts val="700"/>
        </a:spcBef>
        <a:buSzPct val="100000"/>
        <a:buChar char="»"/>
        <a:defRPr sz="3200">
          <a:latin typeface="Arial"/>
          <a:ea typeface="Arial"/>
          <a:cs typeface="Arial"/>
          <a:sym typeface="Arial"/>
        </a:defRPr>
      </a:lvl5pPr>
      <a:lvl6pPr marL="2406650" indent="-406400">
        <a:spcBef>
          <a:spcPts val="700"/>
        </a:spcBef>
        <a:buSzPct val="100000"/>
        <a:buChar char="•"/>
        <a:defRPr sz="3200">
          <a:latin typeface="Arial"/>
          <a:ea typeface="Arial"/>
          <a:cs typeface="Arial"/>
          <a:sym typeface="Arial"/>
        </a:defRPr>
      </a:lvl6pPr>
      <a:lvl7pPr marL="2863850" indent="-406400">
        <a:spcBef>
          <a:spcPts val="700"/>
        </a:spcBef>
        <a:buSzPct val="100000"/>
        <a:buChar char="•"/>
        <a:defRPr sz="3200">
          <a:latin typeface="Arial"/>
          <a:ea typeface="Arial"/>
          <a:cs typeface="Arial"/>
          <a:sym typeface="Arial"/>
        </a:defRPr>
      </a:lvl7pPr>
      <a:lvl8pPr marL="3321050" indent="-406400">
        <a:spcBef>
          <a:spcPts val="700"/>
        </a:spcBef>
        <a:buSzPct val="100000"/>
        <a:buChar char="•"/>
        <a:defRPr sz="3200">
          <a:latin typeface="Arial"/>
          <a:ea typeface="Arial"/>
          <a:cs typeface="Arial"/>
          <a:sym typeface="Arial"/>
        </a:defRPr>
      </a:lvl8pPr>
      <a:lvl9pPr marL="3778250" indent="-406400">
        <a:spcBef>
          <a:spcPts val="700"/>
        </a:spcBef>
        <a:buSzPct val="100000"/>
        <a:buChar char="•"/>
        <a:defRPr sz="3200">
          <a:latin typeface="Arial"/>
          <a:ea typeface="Arial"/>
          <a:cs typeface="Arial"/>
          <a:sym typeface="Arial"/>
        </a:defRPr>
      </a:lvl9pPr>
    </p:bodyStyle>
    <p:otherStyle>
      <a:lvl1pPr algn="r">
        <a:defRPr sz="1200" i="1">
          <a:solidFill>
            <a:schemeClr val="tx1"/>
          </a:solidFill>
          <a:latin typeface="+mn-lt"/>
          <a:ea typeface="+mn-ea"/>
          <a:cs typeface="+mn-cs"/>
          <a:sym typeface="Arial"/>
        </a:defRPr>
      </a:lvl1pPr>
      <a:lvl2pPr indent="457200" algn="r">
        <a:defRPr sz="1200" i="1">
          <a:solidFill>
            <a:schemeClr val="tx1"/>
          </a:solidFill>
          <a:latin typeface="+mn-lt"/>
          <a:ea typeface="+mn-ea"/>
          <a:cs typeface="+mn-cs"/>
          <a:sym typeface="Arial"/>
        </a:defRPr>
      </a:lvl2pPr>
      <a:lvl3pPr indent="914400" algn="r">
        <a:defRPr sz="1200" i="1">
          <a:solidFill>
            <a:schemeClr val="tx1"/>
          </a:solidFill>
          <a:latin typeface="+mn-lt"/>
          <a:ea typeface="+mn-ea"/>
          <a:cs typeface="+mn-cs"/>
          <a:sym typeface="Arial"/>
        </a:defRPr>
      </a:lvl3pPr>
      <a:lvl4pPr indent="1371600" algn="r">
        <a:defRPr sz="1200" i="1">
          <a:solidFill>
            <a:schemeClr val="tx1"/>
          </a:solidFill>
          <a:latin typeface="+mn-lt"/>
          <a:ea typeface="+mn-ea"/>
          <a:cs typeface="+mn-cs"/>
          <a:sym typeface="Arial"/>
        </a:defRPr>
      </a:lvl4pPr>
      <a:lvl5pPr indent="1828800" algn="r">
        <a:defRPr sz="1200" i="1">
          <a:solidFill>
            <a:schemeClr val="tx1"/>
          </a:solidFill>
          <a:latin typeface="+mn-lt"/>
          <a:ea typeface="+mn-ea"/>
          <a:cs typeface="+mn-cs"/>
          <a:sym typeface="Arial"/>
        </a:defRPr>
      </a:lvl5pPr>
      <a:lvl6pPr algn="r">
        <a:defRPr sz="1200" i="1">
          <a:solidFill>
            <a:schemeClr val="tx1"/>
          </a:solidFill>
          <a:latin typeface="+mn-lt"/>
          <a:ea typeface="+mn-ea"/>
          <a:cs typeface="+mn-cs"/>
          <a:sym typeface="Arial"/>
        </a:defRPr>
      </a:lvl6pPr>
      <a:lvl7pPr algn="r">
        <a:defRPr sz="1200" i="1">
          <a:solidFill>
            <a:schemeClr val="tx1"/>
          </a:solidFill>
          <a:latin typeface="+mn-lt"/>
          <a:ea typeface="+mn-ea"/>
          <a:cs typeface="+mn-cs"/>
          <a:sym typeface="Arial"/>
        </a:defRPr>
      </a:lvl7pPr>
      <a:lvl8pPr algn="r">
        <a:defRPr sz="1200" i="1">
          <a:solidFill>
            <a:schemeClr val="tx1"/>
          </a:solidFill>
          <a:latin typeface="+mn-lt"/>
          <a:ea typeface="+mn-ea"/>
          <a:cs typeface="+mn-cs"/>
          <a:sym typeface="Arial"/>
        </a:defRPr>
      </a:lvl8pPr>
      <a:lvl9pPr algn="r">
        <a:defRPr sz="1200" i="1">
          <a:solidFill>
            <a:schemeClr val="tx1"/>
          </a:solidFill>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t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tif"/></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4.png"/><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tif"/></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4.xml"/><Relationship Id="rId2"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1.tif"/><Relationship Id="rId4" Type="http://schemas.openxmlformats.org/officeDocument/2006/relationships/image" Target="../media/image4.png"/><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42.png"/><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image" Target="../media/image4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jpe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9.tif"/><Relationship Id="rId7" Type="http://schemas.openxmlformats.org/officeDocument/2006/relationships/image" Target="../media/image10.tif"/><Relationship Id="rId8" Type="http://schemas.openxmlformats.org/officeDocument/2006/relationships/image" Target="../media/image11.png"/><Relationship Id="rId9" Type="http://schemas.openxmlformats.org/officeDocument/2006/relationships/image" Target="../media/image12.png"/><Relationship Id="rId10"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asted-image-enhanced.png"/>
          <p:cNvPicPr/>
          <p:nvPr/>
        </p:nvPicPr>
        <p:blipFill>
          <a:blip r:embed="rId2">
            <a:extLst/>
          </a:blip>
          <a:stretch>
            <a:fillRect/>
          </a:stretch>
        </p:blipFill>
        <p:spPr>
          <a:xfrm>
            <a:off x="-1" y="1175503"/>
            <a:ext cx="9144001" cy="6858001"/>
          </a:xfrm>
          <a:prstGeom prst="rect">
            <a:avLst/>
          </a:prstGeom>
          <a:ln w="12700">
            <a:miter lim="400000"/>
          </a:ln>
        </p:spPr>
      </p:pic>
      <p:sp>
        <p:nvSpPr>
          <p:cNvPr id="35" name="Shape 35"/>
          <p:cNvSpPr/>
          <p:nvPr/>
        </p:nvSpPr>
        <p:spPr>
          <a:xfrm>
            <a:off x="5380675" y="18390"/>
            <a:ext cx="2084347" cy="5359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b="1" i="0">
                <a:latin typeface="Copperplate Gothic Bold"/>
                <a:ea typeface="Copperplate Gothic Bold"/>
                <a:cs typeface="Copperplate Gothic Bold"/>
                <a:sym typeface="Copperplate Gothic Bold"/>
              </a:defRPr>
            </a:lvl1pPr>
          </a:lstStyle>
          <a:p>
            <a:pPr lvl="0">
              <a:defRPr sz="1800" b="0"/>
            </a:pPr>
            <a:r>
              <a:rPr sz="3200" b="1"/>
              <a:t>GLOBE</a:t>
            </a:r>
          </a:p>
        </p:txBody>
      </p:sp>
      <p:sp>
        <p:nvSpPr>
          <p:cNvPr id="36" name="Shape 36"/>
          <p:cNvSpPr/>
          <p:nvPr/>
        </p:nvSpPr>
        <p:spPr>
          <a:xfrm>
            <a:off x="1614358" y="1579269"/>
            <a:ext cx="5915284" cy="68359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4200" i="0"/>
            </a:lvl1pPr>
          </a:lstStyle>
          <a:p>
            <a:pPr lvl="0">
              <a:defRPr sz="1800"/>
            </a:pPr>
            <a:r>
              <a:rPr sz="4200"/>
              <a:t>Hydrology Investigations</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pasted-image.png"/>
          <p:cNvPicPr/>
          <p:nvPr/>
        </p:nvPicPr>
        <p:blipFill>
          <a:blip r:embed="rId2">
            <a:extLst/>
          </a:blip>
          <a:stretch>
            <a:fillRect/>
          </a:stretch>
        </p:blipFill>
        <p:spPr>
          <a:xfrm>
            <a:off x="5361294" y="3244511"/>
            <a:ext cx="3124545" cy="2987202"/>
          </a:xfrm>
          <a:prstGeom prst="rect">
            <a:avLst/>
          </a:prstGeom>
          <a:ln w="12700">
            <a:miter lim="400000"/>
          </a:ln>
        </p:spPr>
      </p:pic>
      <p:sp>
        <p:nvSpPr>
          <p:cNvPr id="108" name="Shape 108"/>
          <p:cNvSpPr/>
          <p:nvPr/>
        </p:nvSpPr>
        <p:spPr>
          <a:xfrm>
            <a:off x="1947063" y="1417029"/>
            <a:ext cx="5249874" cy="510776"/>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000"/>
            </a:lvl1pPr>
          </a:lstStyle>
          <a:p>
            <a:pPr lvl="0">
              <a:defRPr sz="1800" i="0"/>
            </a:pPr>
            <a:r>
              <a:rPr sz="3000" i="1"/>
              <a:t>Common Conversion Methods</a:t>
            </a:r>
          </a:p>
        </p:txBody>
      </p:sp>
      <p:pic>
        <p:nvPicPr>
          <p:cNvPr id="109" name="pasted-image.tif"/>
          <p:cNvPicPr/>
          <p:nvPr/>
        </p:nvPicPr>
        <p:blipFill>
          <a:blip r:embed="rId3">
            <a:extLst/>
          </a:blip>
          <a:stretch>
            <a:fillRect/>
          </a:stretch>
        </p:blipFill>
        <p:spPr>
          <a:xfrm>
            <a:off x="892831" y="2519918"/>
            <a:ext cx="3317816" cy="1818164"/>
          </a:xfrm>
          <a:prstGeom prst="rect">
            <a:avLst/>
          </a:prstGeom>
          <a:ln w="12700">
            <a:miter lim="400000"/>
          </a:ln>
        </p:spPr>
      </p:pic>
      <p:sp>
        <p:nvSpPr>
          <p:cNvPr id="110" name="Shape 110"/>
          <p:cNvSpPr/>
          <p:nvPr/>
        </p:nvSpPr>
        <p:spPr>
          <a:xfrm>
            <a:off x="667916" y="4776565"/>
            <a:ext cx="4801383" cy="4370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defRPr sz="1800" i="0"/>
            </a:pPr>
            <a:r>
              <a:rPr sz="2400" i="1"/>
              <a:t>Or, for those who like fractions . . .</a:t>
            </a:r>
          </a:p>
        </p:txBody>
      </p:sp>
      <p:sp>
        <p:nvSpPr>
          <p:cNvPr id="111" name="Shape 111"/>
          <p:cNvSpPr/>
          <p:nvPr/>
        </p:nvSpPr>
        <p:spPr>
          <a:xfrm>
            <a:off x="4008360" y="3259811"/>
            <a:ext cx="5026155" cy="41250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2200"/>
            </a:lvl1pPr>
          </a:lstStyle>
          <a:p>
            <a:pPr lvl="0">
              <a:defRPr sz="1800" i="0"/>
            </a:pPr>
            <a:r>
              <a:rPr sz="2200" i="1"/>
              <a:t>You may want to write these down . . .</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500"/>
                                  </p:stCondLst>
                                  <p:iterate>
                                    <p:tmAbs val="0"/>
                                  </p:iterate>
                                  <p:childTnLst>
                                    <p:set>
                                      <p:cBhvr>
                                        <p:cTn id="6" fill="hold"/>
                                        <p:tgtEl>
                                          <p:spTgt spid="109"/>
                                        </p:tgtEl>
                                        <p:attrNameLst>
                                          <p:attrName>style.visibility</p:attrName>
                                        </p:attrNameLst>
                                      </p:cBhvr>
                                      <p:to>
                                        <p:strVal val="visible"/>
                                      </p:to>
                                    </p:set>
                                    <p:animEffect transition="in" filter="wipe(up)">
                                      <p:cBhvr>
                                        <p:cTn id="7" dur="2000"/>
                                        <p:tgtEl>
                                          <p:spTgt spid="109"/>
                                        </p:tgtEl>
                                      </p:cBhvr>
                                    </p:animEffect>
                                  </p:childTnLst>
                                </p:cTn>
                              </p:par>
                            </p:childTnLst>
                          </p:cTn>
                        </p:par>
                        <p:par>
                          <p:cTn id="8" fill="hold">
                            <p:stCondLst>
                              <p:cond delay="2500"/>
                            </p:stCondLst>
                            <p:childTnLst>
                              <p:par>
                                <p:cTn id="9" presetID="18" presetClass="entr" presetSubtype="6" fill="hold" grpId="2" nodeType="afterEffect">
                                  <p:stCondLst>
                                    <p:cond delay="2500"/>
                                  </p:stCondLst>
                                  <p:iterate>
                                    <p:tmAbs val="0"/>
                                  </p:iterate>
                                  <p:childTnLst>
                                    <p:set>
                                      <p:cBhvr>
                                        <p:cTn id="10" fill="hold"/>
                                        <p:tgtEl>
                                          <p:spTgt spid="111">
                                            <p:bg/>
                                          </p:spTgt>
                                        </p:tgtEl>
                                        <p:attrNameLst>
                                          <p:attrName>style.visibility</p:attrName>
                                        </p:attrNameLst>
                                      </p:cBhvr>
                                      <p:to>
                                        <p:strVal val="visible"/>
                                      </p:to>
                                    </p:set>
                                    <p:animEffect transition="in" filter="strips(downRight)">
                                      <p:cBhvr>
                                        <p:cTn id="11" dur="2500"/>
                                        <p:tgtEl>
                                          <p:spTgt spid="111">
                                            <p:bg/>
                                          </p:spTgt>
                                        </p:tgtEl>
                                      </p:cBhvr>
                                    </p:animEffect>
                                  </p:childTnLst>
                                </p:cTn>
                              </p:par>
                              <p:par>
                                <p:cTn id="12" presetID="18" presetClass="entr" presetSubtype="6" fill="hold" grpId="2">
                                  <p:stCondLst>
                                    <p:cond delay="0"/>
                                  </p:stCondLst>
                                  <p:iterate>
                                    <p:tmAbs val="0"/>
                                  </p:iterate>
                                  <p:childTnLst>
                                    <p:set>
                                      <p:cBhvr>
                                        <p:cTn id="13" fill="hold"/>
                                        <p:tgtEl>
                                          <p:spTgt spid="111">
                                            <p:txEl>
                                              <p:pRg st="0" end="0"/>
                                            </p:txEl>
                                          </p:spTgt>
                                        </p:tgtEl>
                                        <p:attrNameLst>
                                          <p:attrName>style.visibility</p:attrName>
                                        </p:attrNameLst>
                                      </p:cBhvr>
                                      <p:to>
                                        <p:strVal val="visible"/>
                                      </p:to>
                                    </p:set>
                                    <p:animEffect transition="in" filter="strips(downRight)">
                                      <p:cBhvr>
                                        <p:cTn id="14" dur="2500"/>
                                        <p:tgtEl>
                                          <p:spTgt spid="11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xit" presetSubtype="16" fill="hold" grpId="3" nodeType="clickEffect">
                                  <p:stCondLst>
                                    <p:cond delay="0"/>
                                  </p:stCondLst>
                                  <p:iterate>
                                    <p:tmAbs val="0"/>
                                  </p:iterate>
                                  <p:childTnLst>
                                    <p:anim calcmode="lin" valueType="num">
                                      <p:cBhvr>
                                        <p:cTn id="18" dur="2500" fill="hold"/>
                                        <p:tgtEl>
                                          <p:spTgt spid="111">
                                            <p:txEl>
                                              <p:pRg st="0" end="0"/>
                                            </p:txEl>
                                          </p:spTgt>
                                        </p:tgtEl>
                                        <p:attrNameLst>
                                          <p:attrName>ppt_w</p:attrName>
                                        </p:attrNameLst>
                                      </p:cBhvr>
                                      <p:tavLst>
                                        <p:tav tm="0">
                                          <p:val>
                                            <p:strVal val="ppt_w"/>
                                          </p:val>
                                        </p:tav>
                                        <p:tav tm="100000">
                                          <p:val>
                                            <p:fltVal val="0"/>
                                          </p:val>
                                        </p:tav>
                                      </p:tavLst>
                                    </p:anim>
                                    <p:anim calcmode="lin" valueType="num">
                                      <p:cBhvr>
                                        <p:cTn id="19" dur="2500" fill="hold"/>
                                        <p:tgtEl>
                                          <p:spTgt spid="111">
                                            <p:txEl>
                                              <p:pRg st="0" end="0"/>
                                            </p:txEl>
                                          </p:spTgt>
                                        </p:tgtEl>
                                        <p:attrNameLst>
                                          <p:attrName>ppt_h</p:attrName>
                                        </p:attrNameLst>
                                      </p:cBhvr>
                                      <p:tavLst>
                                        <p:tav tm="0">
                                          <p:val>
                                            <p:strVal val="ppt_h"/>
                                          </p:val>
                                        </p:tav>
                                        <p:tav tm="100000">
                                          <p:val>
                                            <p:fltVal val="0"/>
                                          </p:val>
                                        </p:tav>
                                      </p:tavLst>
                                    </p:anim>
                                    <p:set>
                                      <p:cBhvr>
                                        <p:cTn id="20" fill="hold">
                                          <p:stCondLst>
                                            <p:cond delay="2499"/>
                                          </p:stCondLst>
                                        </p:cTn>
                                        <p:tgtEl>
                                          <p:spTgt spid="111">
                                            <p:txEl>
                                              <p:pRg st="0" end="0"/>
                                            </p:txEl>
                                          </p:spTgt>
                                        </p:tgtEl>
                                        <p:attrNameLst>
                                          <p:attrName>style.visibility</p:attrName>
                                        </p:attrNameLst>
                                      </p:cBhvr>
                                      <p:to>
                                        <p:strVal val="hidden"/>
                                      </p:to>
                                    </p:set>
                                  </p:childTnLst>
                                </p:cTn>
                              </p:par>
                              <p:par>
                                <p:cTn id="21" presetID="23" presetClass="exit" presetSubtype="16" fill="hold" grpId="3">
                                  <p:stCondLst>
                                    <p:cond delay="0"/>
                                  </p:stCondLst>
                                  <p:iterate>
                                    <p:tmAbs val="0"/>
                                  </p:iterate>
                                  <p:childTnLst>
                                    <p:anim calcmode="lin" valueType="num">
                                      <p:cBhvr>
                                        <p:cTn id="22" dur="2500" fill="hold"/>
                                        <p:tgtEl>
                                          <p:spTgt spid="111">
                                            <p:bg/>
                                          </p:spTgt>
                                        </p:tgtEl>
                                        <p:attrNameLst>
                                          <p:attrName>ppt_w</p:attrName>
                                        </p:attrNameLst>
                                      </p:cBhvr>
                                      <p:tavLst>
                                        <p:tav tm="0">
                                          <p:val>
                                            <p:strVal val="ppt_w"/>
                                          </p:val>
                                        </p:tav>
                                        <p:tav tm="100000">
                                          <p:val>
                                            <p:fltVal val="0"/>
                                          </p:val>
                                        </p:tav>
                                      </p:tavLst>
                                    </p:anim>
                                    <p:anim calcmode="lin" valueType="num">
                                      <p:cBhvr>
                                        <p:cTn id="23" dur="2500" fill="hold"/>
                                        <p:tgtEl>
                                          <p:spTgt spid="111">
                                            <p:bg/>
                                          </p:spTgt>
                                        </p:tgtEl>
                                        <p:attrNameLst>
                                          <p:attrName>ppt_h</p:attrName>
                                        </p:attrNameLst>
                                      </p:cBhvr>
                                      <p:tavLst>
                                        <p:tav tm="0">
                                          <p:val>
                                            <p:strVal val="ppt_h"/>
                                          </p:val>
                                        </p:tav>
                                        <p:tav tm="100000">
                                          <p:val>
                                            <p:fltVal val="0"/>
                                          </p:val>
                                        </p:tav>
                                      </p:tavLst>
                                    </p:anim>
                                    <p:set>
                                      <p:cBhvr>
                                        <p:cTn id="24" fill="hold">
                                          <p:stCondLst>
                                            <p:cond delay="2499"/>
                                          </p:stCondLst>
                                        </p:cTn>
                                        <p:tgtEl>
                                          <p:spTgt spid="111">
                                            <p:bg/>
                                          </p:spTgt>
                                        </p:tgtEl>
                                        <p:attrNameLst>
                                          <p:attrName>style.visibility</p:attrName>
                                        </p:attrNameLst>
                                      </p:cBhvr>
                                      <p:to>
                                        <p:strVal val="hidden"/>
                                      </p:to>
                                    </p:set>
                                  </p:childTnLst>
                                </p:cTn>
                              </p:par>
                            </p:childTnLst>
                          </p:cTn>
                        </p:par>
                        <p:par>
                          <p:cTn id="25" fill="hold">
                            <p:stCondLst>
                              <p:cond delay="2500"/>
                            </p:stCondLst>
                            <p:childTnLst>
                              <p:par>
                                <p:cTn id="26" presetID="22" presetClass="entr" presetSubtype="8" fill="hold" grpId="4" nodeType="afterEffect">
                                  <p:stCondLst>
                                    <p:cond delay="0"/>
                                  </p:stCondLst>
                                  <p:iterate>
                                    <p:tmAbs val="0"/>
                                  </p:iterate>
                                  <p:childTnLst>
                                    <p:set>
                                      <p:cBhvr>
                                        <p:cTn id="27" fill="hold"/>
                                        <p:tgtEl>
                                          <p:spTgt spid="110"/>
                                        </p:tgtEl>
                                        <p:attrNameLst>
                                          <p:attrName>style.visibility</p:attrName>
                                        </p:attrNameLst>
                                      </p:cBhvr>
                                      <p:to>
                                        <p:strVal val="visible"/>
                                      </p:to>
                                    </p:set>
                                    <p:animEffect transition="in" filter="wipe(left)">
                                      <p:cBhvr>
                                        <p:cTn id="28" dur="1500"/>
                                        <p:tgtEl>
                                          <p:spTgt spid="110"/>
                                        </p:tgtEl>
                                      </p:cBhvr>
                                    </p:animEffect>
                                  </p:childTnLst>
                                </p:cTn>
                              </p:par>
                            </p:childTnLst>
                          </p:cTn>
                        </p:par>
                        <p:par>
                          <p:cTn id="29" fill="hold">
                            <p:stCondLst>
                              <p:cond delay="4000"/>
                            </p:stCondLst>
                            <p:childTnLst>
                              <p:par>
                                <p:cTn id="30" presetID="4" presetClass="entr" presetSubtype="32" fill="hold" grpId="5" nodeType="afterEffect">
                                  <p:stCondLst>
                                    <p:cond delay="500"/>
                                  </p:stCondLst>
                                  <p:iterate>
                                    <p:tmAbs val="0"/>
                                  </p:iterate>
                                  <p:childTnLst>
                                    <p:set>
                                      <p:cBhvr>
                                        <p:cTn id="31" fill="hold"/>
                                        <p:tgtEl>
                                          <p:spTgt spid="107"/>
                                        </p:tgtEl>
                                        <p:attrNameLst>
                                          <p:attrName>style.visibility</p:attrName>
                                        </p:attrNameLst>
                                      </p:cBhvr>
                                      <p:to>
                                        <p:strVal val="visible"/>
                                      </p:to>
                                    </p:set>
                                    <p:animEffect transition="in" filter="box(out)">
                                      <p:cBhvr>
                                        <p:cTn id="32"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5" animBg="1" advAuto="0"/>
      <p:bldP spid="109" grpId="1" animBg="1" advAuto="0"/>
      <p:bldP spid="110" grpId="4" animBg="1" advAuto="0"/>
      <p:bldP spid="111" grpId="2" build="p" bldLvl="5" animBg="1" advAuto="0"/>
      <p:bldP spid="111" grpId="3" build="p" bldLvl="5"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2688041" y="1290730"/>
            <a:ext cx="3767918" cy="510777"/>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000"/>
            </a:lvl1pPr>
          </a:lstStyle>
          <a:p>
            <a:pPr lvl="0">
              <a:defRPr sz="1800" i="0"/>
            </a:pPr>
            <a:r>
              <a:rPr sz="3000" i="1"/>
              <a:t>Convert the following:</a:t>
            </a:r>
          </a:p>
        </p:txBody>
      </p:sp>
      <p:pic>
        <p:nvPicPr>
          <p:cNvPr id="114" name="pasted-image.tif"/>
          <p:cNvPicPr/>
          <p:nvPr/>
        </p:nvPicPr>
        <p:blipFill>
          <a:blip r:embed="rId2">
            <a:extLst/>
          </a:blip>
          <a:stretch>
            <a:fillRect/>
          </a:stretch>
        </p:blipFill>
        <p:spPr>
          <a:xfrm>
            <a:off x="668419" y="1881025"/>
            <a:ext cx="7807162" cy="2545350"/>
          </a:xfrm>
          <a:prstGeom prst="rect">
            <a:avLst/>
          </a:prstGeom>
          <a:ln w="12700">
            <a:miter lim="400000"/>
          </a:ln>
        </p:spPr>
      </p:pic>
      <p:sp>
        <p:nvSpPr>
          <p:cNvPr id="115" name="Shape 115"/>
          <p:cNvSpPr/>
          <p:nvPr/>
        </p:nvSpPr>
        <p:spPr>
          <a:xfrm>
            <a:off x="3762841" y="4672103"/>
            <a:ext cx="1618318"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Tough one!</a:t>
            </a:r>
          </a:p>
        </p:txBody>
      </p:sp>
      <p:sp>
        <p:nvSpPr>
          <p:cNvPr id="116" name="Shape 116"/>
          <p:cNvSpPr/>
          <p:nvPr/>
        </p:nvSpPr>
        <p:spPr>
          <a:xfrm>
            <a:off x="3032839" y="5354900"/>
            <a:ext cx="3191233" cy="54804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200"/>
            </a:lvl1pPr>
          </a:lstStyle>
          <a:p>
            <a:pPr lvl="0">
              <a:defRPr sz="1800" i="0"/>
            </a:pPr>
            <a:r>
              <a:rPr sz="3200" i="1"/>
              <a:t>- 40˚F to  ____˚C</a:t>
            </a:r>
          </a:p>
        </p:txBody>
      </p:sp>
      <p:sp>
        <p:nvSpPr>
          <p:cNvPr id="117" name="Shape 117"/>
          <p:cNvSpPr/>
          <p:nvPr/>
        </p:nvSpPr>
        <p:spPr>
          <a:xfrm>
            <a:off x="1686302" y="5410388"/>
            <a:ext cx="1256070"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Convert:</a:t>
            </a:r>
          </a:p>
        </p:txBody>
      </p:sp>
      <p:sp>
        <p:nvSpPr>
          <p:cNvPr id="118" name="Shape 118"/>
          <p:cNvSpPr/>
          <p:nvPr/>
        </p:nvSpPr>
        <p:spPr>
          <a:xfrm>
            <a:off x="2705667" y="3690399"/>
            <a:ext cx="443171"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a:solidFill>
                  <a:srgbClr val="CD1F2A"/>
                </a:solidFill>
              </a:defRPr>
            </a:lvl1pPr>
          </a:lstStyle>
          <a:p>
            <a:pPr lvl="0">
              <a:defRPr sz="1800" i="0">
                <a:solidFill>
                  <a:srgbClr val="000000"/>
                </a:solidFill>
              </a:defRPr>
            </a:pPr>
            <a:r>
              <a:rPr sz="2400" i="1">
                <a:solidFill>
                  <a:srgbClr val="CD1F2A"/>
                </a:solidFill>
              </a:rPr>
              <a:t>41</a:t>
            </a:r>
          </a:p>
        </p:txBody>
      </p:sp>
      <p:sp>
        <p:nvSpPr>
          <p:cNvPr id="119" name="Shape 119"/>
          <p:cNvSpPr/>
          <p:nvPr/>
        </p:nvSpPr>
        <p:spPr>
          <a:xfrm>
            <a:off x="2291898" y="4505893"/>
            <a:ext cx="4560204"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Do you have them all converted?</a:t>
            </a:r>
          </a:p>
        </p:txBody>
      </p:sp>
      <p:sp>
        <p:nvSpPr>
          <p:cNvPr id="120" name="Shape 120"/>
          <p:cNvSpPr/>
          <p:nvPr/>
        </p:nvSpPr>
        <p:spPr>
          <a:xfrm>
            <a:off x="7155020" y="3359669"/>
            <a:ext cx="273656"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a:solidFill>
                  <a:srgbClr val="D11F2E"/>
                </a:solidFill>
              </a:defRPr>
            </a:lvl1pPr>
          </a:lstStyle>
          <a:p>
            <a:pPr lvl="0">
              <a:defRPr sz="1800" i="0">
                <a:solidFill>
                  <a:srgbClr val="000000"/>
                </a:solidFill>
              </a:defRPr>
            </a:pPr>
            <a:r>
              <a:rPr sz="2400" i="1">
                <a:solidFill>
                  <a:srgbClr val="D11F2E"/>
                </a:solidFill>
              </a:rPr>
              <a:t>0</a:t>
            </a:r>
          </a:p>
        </p:txBody>
      </p:sp>
      <p:sp>
        <p:nvSpPr>
          <p:cNvPr id="121" name="Shape 121"/>
          <p:cNvSpPr/>
          <p:nvPr/>
        </p:nvSpPr>
        <p:spPr>
          <a:xfrm>
            <a:off x="6978202" y="3690399"/>
            <a:ext cx="443172"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a:solidFill>
                  <a:srgbClr val="D62237"/>
                </a:solidFill>
              </a:defRPr>
            </a:lvl1pPr>
          </a:lstStyle>
          <a:p>
            <a:pPr lvl="0">
              <a:defRPr sz="1800" i="0">
                <a:solidFill>
                  <a:srgbClr val="000000"/>
                </a:solidFill>
              </a:defRPr>
            </a:pPr>
            <a:r>
              <a:rPr sz="2400" i="1">
                <a:solidFill>
                  <a:srgbClr val="D62237"/>
                </a:solidFill>
              </a:rPr>
              <a:t>20</a:t>
            </a:r>
          </a:p>
        </p:txBody>
      </p:sp>
      <p:sp>
        <p:nvSpPr>
          <p:cNvPr id="122" name="Shape 122"/>
          <p:cNvSpPr/>
          <p:nvPr/>
        </p:nvSpPr>
        <p:spPr>
          <a:xfrm>
            <a:off x="2608209" y="3359669"/>
            <a:ext cx="612687"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a:solidFill>
                  <a:srgbClr val="D8233A"/>
                </a:solidFill>
              </a:defRPr>
            </a:lvl1pPr>
          </a:lstStyle>
          <a:p>
            <a:pPr lvl="0">
              <a:defRPr sz="1800" i="0">
                <a:solidFill>
                  <a:srgbClr val="000000"/>
                </a:solidFill>
              </a:defRPr>
            </a:pPr>
            <a:r>
              <a:rPr sz="2400" i="1">
                <a:solidFill>
                  <a:srgbClr val="D8233A"/>
                </a:solidFill>
              </a:rPr>
              <a:t>194</a:t>
            </a:r>
          </a:p>
        </p:txBody>
      </p:sp>
      <p:sp>
        <p:nvSpPr>
          <p:cNvPr id="123" name="Shape 123"/>
          <p:cNvSpPr/>
          <p:nvPr/>
        </p:nvSpPr>
        <p:spPr>
          <a:xfrm>
            <a:off x="3088873" y="3064521"/>
            <a:ext cx="2966254"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b="1">
                <a:solidFill>
                  <a:srgbClr val="02AC07"/>
                </a:solidFill>
              </a:defRPr>
            </a:lvl1pPr>
          </a:lstStyle>
          <a:p>
            <a:pPr lvl="0">
              <a:defRPr sz="1800" b="0" i="0">
                <a:solidFill>
                  <a:srgbClr val="000000"/>
                </a:solidFill>
              </a:defRPr>
            </a:pPr>
            <a:r>
              <a:rPr sz="2400" b="1" i="1">
                <a:solidFill>
                  <a:srgbClr val="02AC07"/>
                </a:solidFill>
              </a:rPr>
              <a:t>Good STEM activity</a:t>
            </a:r>
          </a:p>
        </p:txBody>
      </p:sp>
      <p:sp>
        <p:nvSpPr>
          <p:cNvPr id="124" name="Shape 124"/>
          <p:cNvSpPr/>
          <p:nvPr/>
        </p:nvSpPr>
        <p:spPr>
          <a:xfrm>
            <a:off x="4857513" y="5354900"/>
            <a:ext cx="804427" cy="54804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200">
                <a:solidFill>
                  <a:srgbClr val="DA2019"/>
                </a:solidFill>
              </a:defRPr>
            </a:lvl1pPr>
          </a:lstStyle>
          <a:p>
            <a:pPr lvl="0">
              <a:defRPr sz="1800" i="0">
                <a:solidFill>
                  <a:srgbClr val="000000"/>
                </a:solidFill>
              </a:defRPr>
            </a:pPr>
            <a:r>
              <a:rPr sz="3200" i="1">
                <a:solidFill>
                  <a:srgbClr val="DA2019"/>
                </a:solidFill>
              </a:rPr>
              <a:t>- 40</a:t>
            </a:r>
          </a:p>
        </p:txBody>
      </p:sp>
      <p:sp>
        <p:nvSpPr>
          <p:cNvPr id="125" name="Shape 125"/>
          <p:cNvSpPr/>
          <p:nvPr/>
        </p:nvSpPr>
        <p:spPr>
          <a:xfrm>
            <a:off x="852191" y="1931825"/>
            <a:ext cx="7211017" cy="777411"/>
          </a:xfrm>
          <a:prstGeom prst="rect">
            <a:avLst/>
          </a:prstGeom>
          <a:solidFill>
            <a:srgbClr val="FFFFFF"/>
          </a:solidFill>
          <a:ln w="12700">
            <a:miter lim="400000"/>
          </a:ln>
        </p:spPr>
        <p:txBody>
          <a:bodyPr lIns="0" tIns="0" rIns="0" bIns="0"/>
          <a:lstStyle/>
          <a:p>
            <a:pPr lvl="0"/>
            <a:endParaRPr/>
          </a:p>
        </p:txBody>
      </p:sp>
      <p:sp>
        <p:nvSpPr>
          <p:cNvPr id="126" name="Shape 126"/>
          <p:cNvSpPr/>
          <p:nvPr/>
        </p:nvSpPr>
        <p:spPr>
          <a:xfrm>
            <a:off x="5499376" y="2078879"/>
            <a:ext cx="2625947" cy="485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600" b="1" i="1">
                <a:latin typeface="Cambria"/>
                <a:ea typeface="Cambria"/>
                <a:cs typeface="Cambria"/>
                <a:sym typeface="Cambria"/>
              </a:rPr>
              <a:t>˚C = (</a:t>
            </a:r>
            <a:r>
              <a:rPr sz="2600" b="1" i="1">
                <a:solidFill>
                  <a:srgbClr val="443CFD"/>
                </a:solidFill>
                <a:latin typeface="Cambria"/>
                <a:ea typeface="Cambria"/>
                <a:cs typeface="Cambria"/>
                <a:sym typeface="Cambria"/>
              </a:rPr>
              <a:t>˚F </a:t>
            </a:r>
            <a:r>
              <a:rPr sz="2600" b="1" i="1">
                <a:solidFill>
                  <a:srgbClr val="010004"/>
                </a:solidFill>
                <a:latin typeface="Cambria"/>
                <a:ea typeface="Cambria"/>
                <a:cs typeface="Cambria"/>
                <a:sym typeface="Cambria"/>
              </a:rPr>
              <a:t>- 32) / 1.8</a:t>
            </a:r>
          </a:p>
        </p:txBody>
      </p:sp>
      <p:sp>
        <p:nvSpPr>
          <p:cNvPr id="127" name="Shape 127"/>
          <p:cNvSpPr/>
          <p:nvPr/>
        </p:nvSpPr>
        <p:spPr>
          <a:xfrm>
            <a:off x="1071381" y="2056096"/>
            <a:ext cx="2708658" cy="485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600" b="1" i="1">
                <a:solidFill>
                  <a:srgbClr val="040321"/>
                </a:solidFill>
                <a:latin typeface="Cambria"/>
                <a:ea typeface="Cambria"/>
                <a:cs typeface="Cambria"/>
                <a:sym typeface="Cambria"/>
              </a:rPr>
              <a:t>˚F = (1.8 x</a:t>
            </a:r>
            <a:r>
              <a:rPr sz="2600" b="1" i="1">
                <a:solidFill>
                  <a:srgbClr val="443CFD"/>
                </a:solidFill>
                <a:latin typeface="Cambria"/>
                <a:ea typeface="Cambria"/>
                <a:cs typeface="Cambria"/>
                <a:sym typeface="Cambria"/>
              </a:rPr>
              <a:t> ˚C</a:t>
            </a:r>
            <a:r>
              <a:rPr sz="2600" b="1" i="1">
                <a:solidFill>
                  <a:srgbClr val="020111"/>
                </a:solidFill>
                <a:latin typeface="Cambria"/>
                <a:ea typeface="Cambria"/>
                <a:cs typeface="Cambria"/>
                <a:sym typeface="Cambria"/>
              </a:rPr>
              <a:t>) + 32</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iterate>
                                    <p:tmAbs val="0"/>
                                  </p:iterate>
                                  <p:childTnLst>
                                    <p:set>
                                      <p:cBhvr>
                                        <p:cTn id="6" fill="hold"/>
                                        <p:tgtEl>
                                          <p:spTgt spid="114"/>
                                        </p:tgtEl>
                                        <p:attrNameLst>
                                          <p:attrName>style.visibility</p:attrName>
                                        </p:attrNameLst>
                                      </p:cBhvr>
                                      <p:to>
                                        <p:strVal val="visible"/>
                                      </p:to>
                                    </p:set>
                                    <p:animEffect transition="in" filter="wipe(up)">
                                      <p:cBhvr>
                                        <p:cTn id="7" dur="2000"/>
                                        <p:tgtEl>
                                          <p:spTgt spid="114"/>
                                        </p:tgtEl>
                                      </p:cBhvr>
                                    </p:animEffect>
                                  </p:childTnLst>
                                </p:cTn>
                              </p:par>
                            </p:childTnLst>
                          </p:cTn>
                        </p:par>
                        <p:par>
                          <p:cTn id="8" fill="hold">
                            <p:stCondLst>
                              <p:cond delay="2000"/>
                            </p:stCondLst>
                            <p:childTnLst>
                              <p:par>
                                <p:cTn id="9" presetID="22" presetClass="entr" presetSubtype="8" fill="hold" grpId="2" nodeType="afterEffect">
                                  <p:stCondLst>
                                    <p:cond delay="2000"/>
                                  </p:stCondLst>
                                  <p:iterate>
                                    <p:tmAbs val="0"/>
                                  </p:iterate>
                                  <p:childTnLst>
                                    <p:set>
                                      <p:cBhvr>
                                        <p:cTn id="10" fill="hold"/>
                                        <p:tgtEl>
                                          <p:spTgt spid="123"/>
                                        </p:tgtEl>
                                        <p:attrNameLst>
                                          <p:attrName>style.visibility</p:attrName>
                                        </p:attrNameLst>
                                      </p:cBhvr>
                                      <p:to>
                                        <p:strVal val="visible"/>
                                      </p:to>
                                    </p:set>
                                    <p:animEffect transition="in" filter="wipe(left)">
                                      <p:cBhvr>
                                        <p:cTn id="11" dur="1000"/>
                                        <p:tgtEl>
                                          <p:spTgt spid="12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xit" presetSubtype="0" fill="hold" grpId="3" nodeType="clickEffect">
                                  <p:stCondLst>
                                    <p:cond delay="0"/>
                                  </p:stCondLst>
                                  <p:iterate>
                                    <p:tmAbs val="0"/>
                                  </p:iterate>
                                  <p:childTnLst>
                                    <p:animEffect transition="out" filter="dissolve">
                                      <p:cBhvr>
                                        <p:cTn id="15" dur="1000" fill="hold"/>
                                        <p:tgtEl>
                                          <p:spTgt spid="123"/>
                                        </p:tgtEl>
                                      </p:cBhvr>
                                    </p:animEffect>
                                    <p:set>
                                      <p:cBhvr>
                                        <p:cTn id="16" fill="hold">
                                          <p:stCondLst>
                                            <p:cond delay="999"/>
                                          </p:stCondLst>
                                        </p:cTn>
                                        <p:tgtEl>
                                          <p:spTgt spid="123"/>
                                        </p:tgtEl>
                                        <p:attrNameLst>
                                          <p:attrName>style.visibility</p:attrName>
                                        </p:attrNameLst>
                                      </p:cBhvr>
                                      <p:to>
                                        <p:strVal val="hidden"/>
                                      </p:to>
                                    </p:set>
                                  </p:childTnLst>
                                </p:cTn>
                              </p:par>
                            </p:childTnLst>
                          </p:cTn>
                        </p:par>
                        <p:par>
                          <p:cTn id="17" fill="hold">
                            <p:stCondLst>
                              <p:cond delay="1000"/>
                            </p:stCondLst>
                            <p:childTnLst>
                              <p:par>
                                <p:cTn id="18" presetID="4" presetClass="entr" presetSubtype="32" fill="hold" grpId="4" nodeType="afterEffect">
                                  <p:stCondLst>
                                    <p:cond delay="0"/>
                                  </p:stCondLst>
                                  <p:iterate>
                                    <p:tmAbs val="0"/>
                                  </p:iterate>
                                  <p:childTnLst>
                                    <p:set>
                                      <p:cBhvr>
                                        <p:cTn id="19" fill="hold"/>
                                        <p:tgtEl>
                                          <p:spTgt spid="119"/>
                                        </p:tgtEl>
                                        <p:attrNameLst>
                                          <p:attrName>style.visibility</p:attrName>
                                        </p:attrNameLst>
                                      </p:cBhvr>
                                      <p:to>
                                        <p:strVal val="visible"/>
                                      </p:to>
                                    </p:set>
                                    <p:animEffect transition="in" filter="box(out)">
                                      <p:cBhvr>
                                        <p:cTn id="20" dur="1000"/>
                                        <p:tgtEl>
                                          <p:spTgt spid="119"/>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xit" presetSubtype="16" fill="hold" grpId="5" nodeType="clickEffect">
                                  <p:stCondLst>
                                    <p:cond delay="0"/>
                                  </p:stCondLst>
                                  <p:iterate>
                                    <p:tmAbs val="0"/>
                                  </p:iterate>
                                  <p:childTnLst>
                                    <p:anim calcmode="lin" valueType="num">
                                      <p:cBhvr>
                                        <p:cTn id="24" dur="2500" fill="hold"/>
                                        <p:tgtEl>
                                          <p:spTgt spid="119"/>
                                        </p:tgtEl>
                                        <p:attrNameLst>
                                          <p:attrName>ppt_w</p:attrName>
                                        </p:attrNameLst>
                                      </p:cBhvr>
                                      <p:tavLst>
                                        <p:tav tm="0">
                                          <p:val>
                                            <p:strVal val="ppt_w"/>
                                          </p:val>
                                        </p:tav>
                                        <p:tav tm="100000">
                                          <p:val>
                                            <p:fltVal val="0"/>
                                          </p:val>
                                        </p:tav>
                                      </p:tavLst>
                                    </p:anim>
                                    <p:anim calcmode="lin" valueType="num">
                                      <p:cBhvr>
                                        <p:cTn id="25" dur="2500" fill="hold"/>
                                        <p:tgtEl>
                                          <p:spTgt spid="119"/>
                                        </p:tgtEl>
                                        <p:attrNameLst>
                                          <p:attrName>ppt_h</p:attrName>
                                        </p:attrNameLst>
                                      </p:cBhvr>
                                      <p:tavLst>
                                        <p:tav tm="0">
                                          <p:val>
                                            <p:strVal val="ppt_h"/>
                                          </p:val>
                                        </p:tav>
                                        <p:tav tm="100000">
                                          <p:val>
                                            <p:fltVal val="0"/>
                                          </p:val>
                                        </p:tav>
                                      </p:tavLst>
                                    </p:anim>
                                    <p:set>
                                      <p:cBhvr>
                                        <p:cTn id="26" fill="hold">
                                          <p:stCondLst>
                                            <p:cond delay="2499"/>
                                          </p:stCondLst>
                                        </p:cTn>
                                        <p:tgtEl>
                                          <p:spTgt spid="119"/>
                                        </p:tgtEl>
                                        <p:attrNameLst>
                                          <p:attrName>style.visibility</p:attrName>
                                        </p:attrNameLst>
                                      </p:cBhvr>
                                      <p:to>
                                        <p:strVal val="hidden"/>
                                      </p:to>
                                    </p:set>
                                  </p:childTnLst>
                                </p:cTn>
                              </p:par>
                            </p:childTnLst>
                          </p:cTn>
                        </p:par>
                        <p:par>
                          <p:cTn id="27" fill="hold">
                            <p:stCondLst>
                              <p:cond delay="2500"/>
                            </p:stCondLst>
                            <p:childTnLst>
                              <p:par>
                                <p:cTn id="28" presetID="9" presetClass="entr" presetSubtype="0" fill="hold" grpId="6" nodeType="afterEffect">
                                  <p:stCondLst>
                                    <p:cond delay="0"/>
                                  </p:stCondLst>
                                  <p:iterate>
                                    <p:tmAbs val="0"/>
                                  </p:iterate>
                                  <p:childTnLst>
                                    <p:set>
                                      <p:cBhvr>
                                        <p:cTn id="29" fill="hold"/>
                                        <p:tgtEl>
                                          <p:spTgt spid="122"/>
                                        </p:tgtEl>
                                        <p:attrNameLst>
                                          <p:attrName>style.visibility</p:attrName>
                                        </p:attrNameLst>
                                      </p:cBhvr>
                                      <p:to>
                                        <p:strVal val="visible"/>
                                      </p:to>
                                    </p:set>
                                    <p:animEffect transition="in" filter="dissolve">
                                      <p:cBhvr>
                                        <p:cTn id="30" dur="1000"/>
                                        <p:tgtEl>
                                          <p:spTgt spid="122"/>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7" nodeType="clickEffect">
                                  <p:stCondLst>
                                    <p:cond delay="0"/>
                                  </p:stCondLst>
                                  <p:iterate>
                                    <p:tmAbs val="0"/>
                                  </p:iterate>
                                  <p:childTnLst>
                                    <p:set>
                                      <p:cBhvr>
                                        <p:cTn id="34" fill="hold"/>
                                        <p:tgtEl>
                                          <p:spTgt spid="118"/>
                                        </p:tgtEl>
                                        <p:attrNameLst>
                                          <p:attrName>style.visibility</p:attrName>
                                        </p:attrNameLst>
                                      </p:cBhvr>
                                      <p:to>
                                        <p:strVal val="visible"/>
                                      </p:to>
                                    </p:set>
                                    <p:animEffect transition="in" filter="dissolve">
                                      <p:cBhvr>
                                        <p:cTn id="35" dur="1000"/>
                                        <p:tgtEl>
                                          <p:spTgt spid="11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8" nodeType="clickEffect">
                                  <p:stCondLst>
                                    <p:cond delay="0"/>
                                  </p:stCondLst>
                                  <p:iterate>
                                    <p:tmAbs val="0"/>
                                  </p:iterate>
                                  <p:childTnLst>
                                    <p:set>
                                      <p:cBhvr>
                                        <p:cTn id="39" fill="hold"/>
                                        <p:tgtEl>
                                          <p:spTgt spid="120"/>
                                        </p:tgtEl>
                                        <p:attrNameLst>
                                          <p:attrName>style.visibility</p:attrName>
                                        </p:attrNameLst>
                                      </p:cBhvr>
                                      <p:to>
                                        <p:strVal val="visible"/>
                                      </p:to>
                                    </p:set>
                                    <p:animEffect transition="in" filter="dissolve">
                                      <p:cBhvr>
                                        <p:cTn id="40" dur="1000"/>
                                        <p:tgtEl>
                                          <p:spTgt spid="120"/>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9" nodeType="clickEffect">
                                  <p:stCondLst>
                                    <p:cond delay="0"/>
                                  </p:stCondLst>
                                  <p:iterate>
                                    <p:tmAbs val="0"/>
                                  </p:iterate>
                                  <p:childTnLst>
                                    <p:set>
                                      <p:cBhvr>
                                        <p:cTn id="44" fill="hold"/>
                                        <p:tgtEl>
                                          <p:spTgt spid="121"/>
                                        </p:tgtEl>
                                        <p:attrNameLst>
                                          <p:attrName>style.visibility</p:attrName>
                                        </p:attrNameLst>
                                      </p:cBhvr>
                                      <p:to>
                                        <p:strVal val="visible"/>
                                      </p:to>
                                    </p:set>
                                    <p:animEffect transition="in" filter="dissolve">
                                      <p:cBhvr>
                                        <p:cTn id="45" dur="1000"/>
                                        <p:tgtEl>
                                          <p:spTgt spid="12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0" fill="hold" grpId="10" nodeType="clickEffect">
                                  <p:stCondLst>
                                    <p:cond delay="0"/>
                                  </p:stCondLst>
                                  <p:iterate type="lt">
                                    <p:tmAbs val="0"/>
                                  </p:iterate>
                                  <p:childTnLst>
                                    <p:set>
                                      <p:cBhvr>
                                        <p:cTn id="49" fill="hold"/>
                                        <p:tgtEl>
                                          <p:spTgt spid="115"/>
                                        </p:tgtEl>
                                        <p:attrNameLst>
                                          <p:attrName>style.visibility</p:attrName>
                                        </p:attrNameLst>
                                      </p:cBhvr>
                                      <p:to>
                                        <p:strVal val="visible"/>
                                      </p:to>
                                    </p:set>
                                    <p:anim calcmode="lin" valueType="num">
                                      <p:cBhvr>
                                        <p:cTn id="50" dur="3000" fill="hold"/>
                                        <p:tgtEl>
                                          <p:spTgt spid="115"/>
                                        </p:tgtEl>
                                        <p:attrNameLst>
                                          <p:attrName>ppt_x</p:attrName>
                                        </p:attrNameLst>
                                      </p:cBhvr>
                                      <p:tavLst>
                                        <p:tav tm="0">
                                          <p:val>
                                            <p:strVal val="#ppt_x"/>
                                          </p:val>
                                        </p:tav>
                                        <p:tav tm="100000">
                                          <p:val>
                                            <p:strVal val="#ppt_x"/>
                                          </p:val>
                                        </p:tav>
                                      </p:tavLst>
                                    </p:anim>
                                    <p:anim calcmode="lin" valueType="num">
                                      <p:cBhvr>
                                        <p:cTn id="51" dur="3000" fill="hold"/>
                                        <p:tgtEl>
                                          <p:spTgt spid="115"/>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11" nodeType="clickEffect">
                                  <p:stCondLst>
                                    <p:cond delay="0"/>
                                  </p:stCondLst>
                                  <p:iterate>
                                    <p:tmAbs val="0"/>
                                  </p:iterate>
                                  <p:childTnLst>
                                    <p:set>
                                      <p:cBhvr>
                                        <p:cTn id="55" fill="hold"/>
                                        <p:tgtEl>
                                          <p:spTgt spid="117"/>
                                        </p:tgtEl>
                                        <p:attrNameLst>
                                          <p:attrName>style.visibility</p:attrName>
                                        </p:attrNameLst>
                                      </p:cBhvr>
                                      <p:to>
                                        <p:strVal val="visible"/>
                                      </p:to>
                                    </p:set>
                                    <p:animEffect transition="in" filter="wipe(left)">
                                      <p:cBhvr>
                                        <p:cTn id="56" dur="1000"/>
                                        <p:tgtEl>
                                          <p:spTgt spid="117"/>
                                        </p:tgtEl>
                                      </p:cBhvr>
                                    </p:animEffect>
                                  </p:childTnLst>
                                </p:cTn>
                              </p:par>
                            </p:childTnLst>
                          </p:cTn>
                        </p:par>
                        <p:par>
                          <p:cTn id="57" fill="hold">
                            <p:stCondLst>
                              <p:cond delay="1000"/>
                            </p:stCondLst>
                            <p:childTnLst>
                              <p:par>
                                <p:cTn id="58" presetID="22" presetClass="entr" presetSubtype="8" fill="hold" grpId="12" nodeType="afterEffect">
                                  <p:stCondLst>
                                    <p:cond delay="500"/>
                                  </p:stCondLst>
                                  <p:iterate>
                                    <p:tmAbs val="0"/>
                                  </p:iterate>
                                  <p:childTnLst>
                                    <p:set>
                                      <p:cBhvr>
                                        <p:cTn id="59" fill="hold"/>
                                        <p:tgtEl>
                                          <p:spTgt spid="116"/>
                                        </p:tgtEl>
                                        <p:attrNameLst>
                                          <p:attrName>style.visibility</p:attrName>
                                        </p:attrNameLst>
                                      </p:cBhvr>
                                      <p:to>
                                        <p:strVal val="visible"/>
                                      </p:to>
                                    </p:set>
                                    <p:animEffect transition="in" filter="wipe(left)">
                                      <p:cBhvr>
                                        <p:cTn id="60" dur="1000"/>
                                        <p:tgtEl>
                                          <p:spTgt spid="11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13" nodeType="clickEffect">
                                  <p:stCondLst>
                                    <p:cond delay="0"/>
                                  </p:stCondLst>
                                  <p:iterate>
                                    <p:tmAbs val="0"/>
                                  </p:iterate>
                                  <p:childTnLst>
                                    <p:set>
                                      <p:cBhvr>
                                        <p:cTn id="64" fill="hold"/>
                                        <p:tgtEl>
                                          <p:spTgt spid="124"/>
                                        </p:tgtEl>
                                        <p:attrNameLst>
                                          <p:attrName>style.visibility</p:attrName>
                                        </p:attrNameLst>
                                      </p:cBhvr>
                                      <p:to>
                                        <p:strVal val="visible"/>
                                      </p:to>
                                    </p:set>
                                    <p:animEffect transition="in" filter="fade">
                                      <p:cBhvr>
                                        <p:cTn id="65" dur="1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1" animBg="1" advAuto="0"/>
      <p:bldP spid="115" grpId="10" animBg="1" advAuto="0"/>
      <p:bldP spid="116" grpId="12" animBg="1" advAuto="0"/>
      <p:bldP spid="117" grpId="11" animBg="1" advAuto="0"/>
      <p:bldP spid="118" grpId="7" animBg="1" advAuto="0"/>
      <p:bldP spid="119" grpId="4" animBg="1" advAuto="0"/>
      <p:bldP spid="119" grpId="5" animBg="1" advAuto="0"/>
      <p:bldP spid="120" grpId="8" animBg="1" advAuto="0"/>
      <p:bldP spid="121" grpId="9" animBg="1" advAuto="0"/>
      <p:bldP spid="122" grpId="6" animBg="1" advAuto="0"/>
      <p:bldP spid="123" grpId="2" animBg="1" advAuto="0"/>
      <p:bldP spid="123" grpId="3" animBg="1" advAuto="0"/>
      <p:bldP spid="124" grpId="13"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Group 132"/>
          <p:cNvGrpSpPr/>
          <p:nvPr/>
        </p:nvGrpSpPr>
        <p:grpSpPr>
          <a:xfrm>
            <a:off x="5026025" y="1890712"/>
            <a:ext cx="4114800" cy="3819526"/>
            <a:chOff x="0" y="0"/>
            <a:chExt cx="4114800" cy="3819525"/>
          </a:xfrm>
        </p:grpSpPr>
        <p:pic>
          <p:nvPicPr>
            <p:cNvPr id="129" name="image.png"/>
            <p:cNvPicPr/>
            <p:nvPr/>
          </p:nvPicPr>
          <p:blipFill>
            <a:blip r:embed="rId3">
              <a:extLst/>
            </a:blip>
            <a:stretch>
              <a:fillRect/>
            </a:stretch>
          </p:blipFill>
          <p:spPr>
            <a:xfrm>
              <a:off x="366712" y="0"/>
              <a:ext cx="3748088" cy="3819525"/>
            </a:xfrm>
            <a:prstGeom prst="rect">
              <a:avLst/>
            </a:prstGeom>
            <a:ln w="12700" cap="flat">
              <a:noFill/>
              <a:miter lim="400000"/>
            </a:ln>
            <a:effectLst/>
          </p:spPr>
        </p:pic>
        <p:sp>
          <p:nvSpPr>
            <p:cNvPr id="130" name="Shape 130"/>
            <p:cNvSpPr/>
            <p:nvPr/>
          </p:nvSpPr>
          <p:spPr>
            <a:xfrm>
              <a:off x="381000" y="0"/>
              <a:ext cx="990600" cy="2133600"/>
            </a:xfrm>
            <a:prstGeom prst="rect">
              <a:avLst/>
            </a:prstGeom>
            <a:solidFill>
              <a:srgbClr val="FFFFFF"/>
            </a:solidFill>
            <a:ln w="9525" cap="flat">
              <a:solidFill>
                <a:srgbClr val="FFFFFF"/>
              </a:solidFill>
              <a:prstDash val="solid"/>
              <a:round/>
            </a:ln>
            <a:effectLst/>
          </p:spPr>
          <p:txBody>
            <a:bodyPr wrap="square" lIns="0" tIns="0" rIns="0" bIns="0" numCol="1" anchor="ctr">
              <a:noAutofit/>
            </a:bodyPr>
            <a:lstStyle/>
            <a:p>
              <a:pPr lvl="0">
                <a:defRPr sz="1800" i="0"/>
              </a:pPr>
              <a:endParaRPr/>
            </a:p>
          </p:txBody>
        </p:sp>
        <p:sp>
          <p:nvSpPr>
            <p:cNvPr id="131" name="Shape 131"/>
            <p:cNvSpPr/>
            <p:nvPr/>
          </p:nvSpPr>
          <p:spPr>
            <a:xfrm>
              <a:off x="0" y="0"/>
              <a:ext cx="2971800" cy="914400"/>
            </a:xfrm>
            <a:prstGeom prst="rect">
              <a:avLst/>
            </a:prstGeom>
            <a:solidFill>
              <a:srgbClr val="FFFFFF"/>
            </a:solidFill>
            <a:ln w="9525" cap="flat">
              <a:solidFill>
                <a:srgbClr val="FFFFFF"/>
              </a:solidFill>
              <a:prstDash val="solid"/>
              <a:round/>
            </a:ln>
            <a:effectLst/>
          </p:spPr>
          <p:txBody>
            <a:bodyPr wrap="square" lIns="0" tIns="0" rIns="0" bIns="0" numCol="1" anchor="ctr">
              <a:noAutofit/>
            </a:bodyPr>
            <a:lstStyle/>
            <a:p>
              <a:pPr lvl="0">
                <a:defRPr sz="1800" i="0"/>
              </a:pPr>
              <a:endParaRPr/>
            </a:p>
          </p:txBody>
        </p:sp>
      </p:grpSp>
      <p:sp>
        <p:nvSpPr>
          <p:cNvPr id="133" name="Shape 133"/>
          <p:cNvSpPr>
            <a:spLocks noGrp="1"/>
          </p:cNvSpPr>
          <p:nvPr>
            <p:ph type="title" idx="4294967295"/>
          </p:nvPr>
        </p:nvSpPr>
        <p:spPr>
          <a:xfrm>
            <a:off x="-1" y="1293812"/>
            <a:ext cx="9144002" cy="685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200"/>
            </a:lvl1pPr>
          </a:lstStyle>
          <a:p>
            <a:pPr lvl="0">
              <a:defRPr sz="1800"/>
            </a:pPr>
            <a:r>
              <a:rPr sz="3200"/>
              <a:t>Collecting Data: Calibrating the Thermometer</a:t>
            </a:r>
          </a:p>
        </p:txBody>
      </p:sp>
      <p:sp>
        <p:nvSpPr>
          <p:cNvPr id="134" name="Shape 134"/>
          <p:cNvSpPr/>
          <p:nvPr/>
        </p:nvSpPr>
        <p:spPr>
          <a:xfrm>
            <a:off x="403225" y="2416175"/>
            <a:ext cx="7483079" cy="335703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228600" lvl="0" indent="-228600">
              <a:buSzPct val="100000"/>
              <a:buBlip>
                <a:blip r:embed="rId4"/>
              </a:buBlip>
              <a:defRPr sz="1800" i="0"/>
            </a:pPr>
            <a:r>
              <a:rPr sz="2400"/>
              <a:t> Stir together distilled water and crushed ice</a:t>
            </a:r>
          </a:p>
          <a:p>
            <a:pPr lvl="0">
              <a:defRPr sz="1800" i="0"/>
            </a:pPr>
            <a:endParaRPr sz="2400"/>
          </a:p>
          <a:p>
            <a:pPr marL="228600" lvl="0" indent="-228600">
              <a:buSzPct val="100000"/>
              <a:buBlip>
                <a:blip r:embed="rId4"/>
              </a:buBlip>
              <a:defRPr sz="1800" i="0"/>
            </a:pPr>
            <a:r>
              <a:rPr sz="2400"/>
              <a:t> Let sit for 10-15 minutes </a:t>
            </a:r>
          </a:p>
          <a:p>
            <a:pPr lvl="0">
              <a:defRPr sz="1800" i="0"/>
            </a:pPr>
            <a:endParaRPr sz="2400"/>
          </a:p>
          <a:p>
            <a:pPr marL="228600" lvl="0" indent="-228600">
              <a:buSzPct val="100000"/>
              <a:buBlip>
                <a:blip r:embed="rId4"/>
              </a:buBlip>
              <a:defRPr sz="1800" i="0"/>
            </a:pPr>
            <a:r>
              <a:rPr sz="2400"/>
              <a:t> Submerge thermometer in ice-water                             </a:t>
            </a:r>
            <a:r>
              <a:rPr sz="2400">
                <a:solidFill>
                  <a:srgbClr val="FEFEFE"/>
                </a:solidFill>
              </a:rPr>
              <a:t>  </a:t>
            </a:r>
          </a:p>
          <a:p>
            <a:pPr lvl="0">
              <a:defRPr sz="1800" i="0"/>
            </a:pPr>
            <a:r>
              <a:rPr sz="2400">
                <a:solidFill>
                  <a:srgbClr val="FEFEFE"/>
                </a:solidFill>
              </a:rPr>
              <a:t> </a:t>
            </a:r>
            <a:r>
              <a:rPr sz="2400"/>
              <a:t>bath for three minutes, stir occasionally</a:t>
            </a:r>
          </a:p>
          <a:p>
            <a:pPr lvl="0">
              <a:defRPr sz="1800" i="0"/>
            </a:pPr>
            <a:endParaRPr sz="2400"/>
          </a:p>
          <a:p>
            <a:pPr marL="228600" lvl="0" indent="-228600">
              <a:lnSpc>
                <a:spcPct val="90000"/>
              </a:lnSpc>
              <a:spcBef>
                <a:spcPts val="400"/>
              </a:spcBef>
              <a:buSzPct val="100000"/>
              <a:buBlip>
                <a:blip r:embed="rId4"/>
              </a:buBlip>
              <a:defRPr sz="1800" i="0"/>
            </a:pPr>
            <a:r>
              <a:rPr sz="2400"/>
              <a:t>Thermometer should read between </a:t>
            </a:r>
          </a:p>
          <a:p>
            <a:pPr lvl="0">
              <a:lnSpc>
                <a:spcPct val="90000"/>
              </a:lnSpc>
              <a:spcBef>
                <a:spcPts val="400"/>
              </a:spcBef>
              <a:defRPr sz="1800" i="0"/>
            </a:pPr>
            <a:r>
              <a:rPr sz="2400"/>
              <a:t> -0.5° C and +0.5° C</a:t>
            </a:r>
          </a:p>
        </p:txBody>
      </p:sp>
      <p:sp>
        <p:nvSpPr>
          <p:cNvPr id="135" name="Shape 135"/>
          <p:cNvSpPr/>
          <p:nvPr/>
        </p:nvSpPr>
        <p:spPr>
          <a:xfrm>
            <a:off x="2818005" y="1923285"/>
            <a:ext cx="3507989"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a:solidFill>
                  <a:srgbClr val="3636F1"/>
                </a:solidFill>
              </a:defRPr>
            </a:lvl1pPr>
          </a:lstStyle>
          <a:p>
            <a:pPr lvl="0">
              <a:defRPr sz="1800" b="0" i="0">
                <a:solidFill>
                  <a:srgbClr val="000000"/>
                </a:solidFill>
              </a:defRPr>
            </a:pPr>
            <a:r>
              <a:rPr sz="2400" b="1" i="1">
                <a:solidFill>
                  <a:srgbClr val="3636F1"/>
                </a:solidFill>
              </a:rPr>
              <a:t>Get into 5 equal groups</a:t>
            </a:r>
          </a:p>
        </p:txBody>
      </p:sp>
      <p:sp>
        <p:nvSpPr>
          <p:cNvPr id="136" name="Shape 136"/>
          <p:cNvSpPr/>
          <p:nvPr/>
        </p:nvSpPr>
        <p:spPr>
          <a:xfrm>
            <a:off x="55129" y="5942594"/>
            <a:ext cx="9033742" cy="41250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2200" b="1">
                <a:solidFill>
                  <a:srgbClr val="DF2133"/>
                </a:solidFill>
              </a:defRPr>
            </a:lvl1pPr>
          </a:lstStyle>
          <a:p>
            <a:pPr lvl="0">
              <a:defRPr sz="1800" b="0" i="0">
                <a:solidFill>
                  <a:srgbClr val="000000"/>
                </a:solidFill>
              </a:defRPr>
            </a:pPr>
            <a:r>
              <a:rPr sz="2200" b="1" i="1">
                <a:solidFill>
                  <a:srgbClr val="DF2133"/>
                </a:solidFill>
              </a:rPr>
              <a:t>Let me know if your thermometer does not meet this requirement!</a:t>
            </a:r>
          </a:p>
        </p:txBody>
      </p:sp>
      <p:sp>
        <p:nvSpPr>
          <p:cNvPr id="137" name="Shape 137"/>
          <p:cNvSpPr/>
          <p:nvPr/>
        </p:nvSpPr>
        <p:spPr>
          <a:xfrm>
            <a:off x="2970480" y="1923285"/>
            <a:ext cx="3203040"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a:solidFill>
                  <a:srgbClr val="473CFF"/>
                </a:solidFill>
              </a:defRPr>
            </a:lvl1pPr>
          </a:lstStyle>
          <a:p>
            <a:pPr lvl="0">
              <a:defRPr sz="1800" b="0" i="0">
                <a:solidFill>
                  <a:srgbClr val="000000"/>
                </a:solidFill>
              </a:defRPr>
            </a:pPr>
            <a:r>
              <a:rPr sz="2400" b="1" i="1">
                <a:solidFill>
                  <a:srgbClr val="473CFF"/>
                </a:solidFill>
              </a:rPr>
              <a:t>Listen to instructions</a:t>
            </a:r>
          </a:p>
        </p:txBody>
      </p:sp>
      <p:pic>
        <p:nvPicPr>
          <p:cNvPr id="138" name="Picture 137"/>
          <p:cNvPicPr/>
          <p:nvPr/>
        </p:nvPicPr>
        <p:blipFill>
          <a:blip r:embed="rId5">
            <a:extLst/>
          </a:blip>
          <a:stretch>
            <a:fillRect/>
          </a:stretch>
        </p:blipFill>
        <p:spPr>
          <a:xfrm>
            <a:off x="528232" y="5195633"/>
            <a:ext cx="3138306" cy="736601"/>
          </a:xfrm>
          <a:prstGeom prst="rect">
            <a:avLst/>
          </a:prstGeom>
        </p:spPr>
      </p:pic>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fill="hold"/>
                                        <p:tgtEl>
                                          <p:spTgt spid="137"/>
                                        </p:tgtEl>
                                        <p:attrNameLst>
                                          <p:attrName>style.visibility</p:attrName>
                                        </p:attrNameLst>
                                      </p:cBhvr>
                                      <p:to>
                                        <p:strVal val="visible"/>
                                      </p:to>
                                    </p:set>
                                    <p:animEffect transition="in" filter="wipe(left)">
                                      <p:cBhvr>
                                        <p:cTn id="7" dur="10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2" nodeType="clickEffect">
                                  <p:stCondLst>
                                    <p:cond delay="0"/>
                                  </p:stCondLst>
                                  <p:iterate>
                                    <p:tmAbs val="0"/>
                                  </p:iterate>
                                  <p:childTnLst>
                                    <p:animEffect transition="out" filter="dissolve">
                                      <p:cBhvr>
                                        <p:cTn id="11" dur="1000" fill="hold"/>
                                        <p:tgtEl>
                                          <p:spTgt spid="137"/>
                                        </p:tgtEl>
                                      </p:cBhvr>
                                    </p:animEffect>
                                    <p:set>
                                      <p:cBhvr>
                                        <p:cTn id="12" fill="hold">
                                          <p:stCondLst>
                                            <p:cond delay="999"/>
                                          </p:stCondLst>
                                        </p:cTn>
                                        <p:tgtEl>
                                          <p:spTgt spid="137"/>
                                        </p:tgtEl>
                                        <p:attrNameLst>
                                          <p:attrName>style.visibility</p:attrName>
                                        </p:attrNameLst>
                                      </p:cBhvr>
                                      <p:to>
                                        <p:strVal val="hidden"/>
                                      </p:to>
                                    </p:set>
                                  </p:childTnLst>
                                </p:cTn>
                              </p:par>
                            </p:childTnLst>
                          </p:cTn>
                        </p:par>
                        <p:par>
                          <p:cTn id="13" fill="hold">
                            <p:stCondLst>
                              <p:cond delay="1000"/>
                            </p:stCondLst>
                            <p:childTnLst>
                              <p:par>
                                <p:cTn id="14" presetID="22" presetClass="entr" presetSubtype="8" fill="hold" grpId="3" nodeType="afterEffect">
                                  <p:stCondLst>
                                    <p:cond delay="500"/>
                                  </p:stCondLst>
                                  <p:iterate>
                                    <p:tmAbs val="0"/>
                                  </p:iterate>
                                  <p:childTnLst>
                                    <p:set>
                                      <p:cBhvr>
                                        <p:cTn id="15" fill="hold"/>
                                        <p:tgtEl>
                                          <p:spTgt spid="135"/>
                                        </p:tgtEl>
                                        <p:attrNameLst>
                                          <p:attrName>style.visibility</p:attrName>
                                        </p:attrNameLst>
                                      </p:cBhvr>
                                      <p:to>
                                        <p:strVal val="visible"/>
                                      </p:to>
                                    </p:set>
                                    <p:animEffect transition="in" filter="wipe(left)">
                                      <p:cBhvr>
                                        <p:cTn id="16" dur="3000"/>
                                        <p:tgtEl>
                                          <p:spTgt spid="1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4" nodeType="clickEffect">
                                  <p:stCondLst>
                                    <p:cond delay="0"/>
                                  </p:stCondLst>
                                  <p:iterate>
                                    <p:tmAbs val="0"/>
                                  </p:iterate>
                                  <p:childTnLst>
                                    <p:set>
                                      <p:cBhvr>
                                        <p:cTn id="20" fill="hold"/>
                                        <p:tgtEl>
                                          <p:spTgt spid="136">
                                            <p:bg/>
                                          </p:spTgt>
                                        </p:tgtEl>
                                        <p:attrNameLst>
                                          <p:attrName>style.visibility</p:attrName>
                                        </p:attrNameLst>
                                      </p:cBhvr>
                                      <p:to>
                                        <p:strVal val="visible"/>
                                      </p:to>
                                    </p:set>
                                    <p:animEffect transition="in" filter="wipe(left)">
                                      <p:cBhvr>
                                        <p:cTn id="21" dur="3000"/>
                                        <p:tgtEl>
                                          <p:spTgt spid="136">
                                            <p:bg/>
                                          </p:spTgt>
                                        </p:tgtEl>
                                      </p:cBhvr>
                                    </p:animEffect>
                                  </p:childTnLst>
                                </p:cTn>
                              </p:par>
                              <p:par>
                                <p:cTn id="22" presetID="22" presetClass="entr" presetSubtype="8" fill="hold" grpId="4">
                                  <p:stCondLst>
                                    <p:cond delay="0"/>
                                  </p:stCondLst>
                                  <p:iterate>
                                    <p:tmAbs val="0"/>
                                  </p:iterate>
                                  <p:childTnLst>
                                    <p:set>
                                      <p:cBhvr>
                                        <p:cTn id="23" fill="hold"/>
                                        <p:tgtEl>
                                          <p:spTgt spid="136">
                                            <p:txEl>
                                              <p:pRg st="0" end="0"/>
                                            </p:txEl>
                                          </p:spTgt>
                                        </p:tgtEl>
                                        <p:attrNameLst>
                                          <p:attrName>style.visibility</p:attrName>
                                        </p:attrNameLst>
                                      </p:cBhvr>
                                      <p:to>
                                        <p:strVal val="visible"/>
                                      </p:to>
                                    </p:set>
                                    <p:animEffect transition="in" filter="wipe(left)">
                                      <p:cBhvr>
                                        <p:cTn id="24" dur="3000"/>
                                        <p:tgtEl>
                                          <p:spTgt spid="136">
                                            <p:txEl>
                                              <p:pRg st="0" end="0"/>
                                            </p:txEl>
                                          </p:spTgt>
                                        </p:tgtEl>
                                      </p:cBhvr>
                                    </p:animEffect>
                                  </p:childTnLst>
                                </p:cTn>
                              </p:par>
                            </p:childTnLst>
                          </p:cTn>
                        </p:par>
                        <p:par>
                          <p:cTn id="25" fill="hold">
                            <p:stCondLst>
                              <p:cond delay="3000"/>
                            </p:stCondLst>
                            <p:childTnLst>
                              <p:par>
                                <p:cTn id="26" presetID="2" presetClass="entr" presetSubtype="2" fill="hold" grpId="5" nodeType="afterEffect">
                                  <p:stCondLst>
                                    <p:cond delay="500"/>
                                  </p:stCondLst>
                                  <p:iterate type="lt">
                                    <p:tmAbs val="0"/>
                                  </p:iterate>
                                  <p:childTnLst>
                                    <p:set>
                                      <p:cBhvr>
                                        <p:cTn id="27" fill="hold"/>
                                        <p:tgtEl>
                                          <p:spTgt spid="138"/>
                                        </p:tgtEl>
                                        <p:attrNameLst>
                                          <p:attrName>style.visibility</p:attrName>
                                        </p:attrNameLst>
                                      </p:cBhvr>
                                      <p:to>
                                        <p:strVal val="visible"/>
                                      </p:to>
                                    </p:set>
                                    <p:anim calcmode="lin" valueType="num">
                                      <p:cBhvr>
                                        <p:cTn id="28" dur="2000" fill="hold"/>
                                        <p:tgtEl>
                                          <p:spTgt spid="138"/>
                                        </p:tgtEl>
                                        <p:attrNameLst>
                                          <p:attrName>ppt_x</p:attrName>
                                        </p:attrNameLst>
                                      </p:cBhvr>
                                      <p:tavLst>
                                        <p:tav tm="0">
                                          <p:val>
                                            <p:strVal val="1+#ppt_w/2"/>
                                          </p:val>
                                        </p:tav>
                                        <p:tav tm="100000">
                                          <p:val>
                                            <p:strVal val="#ppt_x"/>
                                          </p:val>
                                        </p:tav>
                                      </p:tavLst>
                                    </p:anim>
                                    <p:anim calcmode="lin" valueType="num">
                                      <p:cBhvr>
                                        <p:cTn id="29" dur="20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3" animBg="1" advAuto="0"/>
      <p:bldP spid="136" grpId="4" build="p" bldLvl="5" animBg="1" advAuto="0"/>
      <p:bldP spid="137" grpId="1" animBg="1" advAuto="0"/>
      <p:bldP spid="137" grpId="2" animBg="1" advAuto="0"/>
      <p:bldP spid="138" grpId="5"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title" idx="4294967295"/>
          </p:nvPr>
        </p:nvSpPr>
        <p:spPr>
          <a:xfrm>
            <a:off x="-1" y="1187450"/>
            <a:ext cx="9144002"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200"/>
            </a:lvl1pPr>
          </a:lstStyle>
          <a:p>
            <a:pPr lvl="0">
              <a:defRPr sz="1800"/>
            </a:pPr>
            <a:r>
              <a:rPr sz="3200"/>
              <a:t>Collecting Water Temperature Data</a:t>
            </a:r>
          </a:p>
        </p:txBody>
      </p:sp>
      <p:pic>
        <p:nvPicPr>
          <p:cNvPr id="144" name="WaterTemp-sm.jpg" descr="WaterTemp-sm"/>
          <p:cNvPicPr/>
          <p:nvPr/>
        </p:nvPicPr>
        <p:blipFill>
          <a:blip r:embed="rId3">
            <a:extLst/>
          </a:blip>
          <a:stretch>
            <a:fillRect/>
          </a:stretch>
        </p:blipFill>
        <p:spPr>
          <a:xfrm>
            <a:off x="7926799" y="1405489"/>
            <a:ext cx="1054067" cy="1405422"/>
          </a:xfrm>
          <a:prstGeom prst="rect">
            <a:avLst/>
          </a:prstGeom>
          <a:ln>
            <a:solidFill/>
            <a:round/>
          </a:ln>
        </p:spPr>
      </p:pic>
      <p:sp>
        <p:nvSpPr>
          <p:cNvPr id="145" name="Shape 145"/>
          <p:cNvSpPr/>
          <p:nvPr/>
        </p:nvSpPr>
        <p:spPr>
          <a:xfrm>
            <a:off x="984783" y="5870756"/>
            <a:ext cx="8058200" cy="43706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marL="228600" indent="-228600">
              <a:buSzPct val="100000"/>
              <a:buBlip>
                <a:blip r:embed="rId4"/>
              </a:buBlip>
              <a:defRPr i="0"/>
            </a:lvl1pPr>
          </a:lstStyle>
          <a:p>
            <a:pPr lvl="0">
              <a:defRPr sz="1800"/>
            </a:pPr>
            <a:r>
              <a:rPr sz="2400"/>
              <a:t> Check for accuracy - record answer on data sheet</a:t>
            </a:r>
          </a:p>
        </p:txBody>
      </p:sp>
      <p:sp>
        <p:nvSpPr>
          <p:cNvPr id="146" name="Shape 146"/>
          <p:cNvSpPr/>
          <p:nvPr/>
        </p:nvSpPr>
        <p:spPr>
          <a:xfrm>
            <a:off x="3800271" y="1889665"/>
            <a:ext cx="1543458"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a:solidFill>
                  <a:srgbClr val="4842F7"/>
                </a:solidFill>
              </a:defRPr>
            </a:lvl1pPr>
          </a:lstStyle>
          <a:p>
            <a:pPr lvl="0">
              <a:defRPr sz="1800" b="0" i="0">
                <a:solidFill>
                  <a:srgbClr val="000000"/>
                </a:solidFill>
              </a:defRPr>
            </a:pPr>
            <a:r>
              <a:rPr sz="2400" b="1" i="1">
                <a:solidFill>
                  <a:srgbClr val="4842F7"/>
                </a:solidFill>
              </a:rPr>
              <a:t>In Groups</a:t>
            </a:r>
          </a:p>
        </p:txBody>
      </p:sp>
      <p:sp>
        <p:nvSpPr>
          <p:cNvPr id="147" name="Shape 147"/>
          <p:cNvSpPr/>
          <p:nvPr/>
        </p:nvSpPr>
        <p:spPr>
          <a:xfrm>
            <a:off x="1226289" y="2361897"/>
            <a:ext cx="6691422"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Tie approximately 12” of string onto thermometer</a:t>
            </a:r>
          </a:p>
        </p:txBody>
      </p:sp>
      <p:sp>
        <p:nvSpPr>
          <p:cNvPr id="148" name="Shape 148"/>
          <p:cNvSpPr/>
          <p:nvPr/>
        </p:nvSpPr>
        <p:spPr>
          <a:xfrm>
            <a:off x="1002766" y="3210465"/>
            <a:ext cx="7506916"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marL="228600" indent="-228600">
              <a:buSzPct val="100000"/>
              <a:buBlip>
                <a:blip r:embed="rId4"/>
              </a:buBlip>
              <a:defRPr i="0"/>
            </a:lvl1pPr>
          </a:lstStyle>
          <a:p>
            <a:pPr lvl="0">
              <a:defRPr sz="1800"/>
            </a:pPr>
            <a:r>
              <a:rPr sz="2400"/>
              <a:t> Lower thermometer 10 cm into water for 3-5 minutes</a:t>
            </a:r>
          </a:p>
        </p:txBody>
      </p:sp>
      <p:sp>
        <p:nvSpPr>
          <p:cNvPr id="149" name="Shape 149"/>
          <p:cNvSpPr/>
          <p:nvPr/>
        </p:nvSpPr>
        <p:spPr>
          <a:xfrm>
            <a:off x="987834" y="3753820"/>
            <a:ext cx="7168332" cy="7926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228600" lvl="0" indent="-228600">
              <a:buSzPct val="100000"/>
              <a:buBlip>
                <a:blip r:embed="rId4"/>
              </a:buBlip>
              <a:defRPr sz="1800" i="0"/>
            </a:pPr>
            <a:r>
              <a:rPr sz="2400"/>
              <a:t> Read temperature on thermometer while still in    </a:t>
            </a:r>
          </a:p>
          <a:p>
            <a:pPr lvl="0">
              <a:defRPr sz="1800" i="0"/>
            </a:pPr>
            <a:r>
              <a:rPr sz="2400"/>
              <a:t> water sample</a:t>
            </a:r>
          </a:p>
        </p:txBody>
      </p:sp>
      <p:sp>
        <p:nvSpPr>
          <p:cNvPr id="150" name="Shape 150"/>
          <p:cNvSpPr/>
          <p:nvPr/>
        </p:nvSpPr>
        <p:spPr>
          <a:xfrm>
            <a:off x="970202" y="4582065"/>
            <a:ext cx="8314308" cy="7926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228600" lvl="0" indent="-228600">
              <a:buSzPct val="100000"/>
              <a:buBlip>
                <a:blip r:embed="rId4"/>
              </a:buBlip>
              <a:defRPr sz="1800" i="0"/>
            </a:pPr>
            <a:r>
              <a:rPr sz="2400"/>
              <a:t> Take two more measurements making sure thermometer  </a:t>
            </a:r>
          </a:p>
          <a:p>
            <a:pPr lvl="0">
              <a:defRPr sz="1800" i="0"/>
            </a:pPr>
            <a:r>
              <a:rPr sz="2400"/>
              <a:t> is in water sample for at least one minute</a:t>
            </a:r>
          </a:p>
        </p:txBody>
      </p:sp>
      <p:sp>
        <p:nvSpPr>
          <p:cNvPr id="151" name="Shape 151"/>
          <p:cNvSpPr/>
          <p:nvPr/>
        </p:nvSpPr>
        <p:spPr>
          <a:xfrm>
            <a:off x="982454" y="5396515"/>
            <a:ext cx="6909668"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marL="228600" indent="-228600">
              <a:buSzPct val="100000"/>
              <a:buBlip>
                <a:blip r:embed="rId4"/>
              </a:buBlip>
              <a:defRPr i="0"/>
            </a:lvl1pPr>
          </a:lstStyle>
          <a:p>
            <a:pPr lvl="0">
              <a:defRPr sz="1800"/>
            </a:pPr>
            <a:r>
              <a:rPr sz="2400"/>
              <a:t> Average the three temperatures (all in group do)</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148"/>
                                        </p:tgtEl>
                                        <p:attrNameLst>
                                          <p:attrName>style.visibility</p:attrName>
                                        </p:attrNameLst>
                                      </p:cBhvr>
                                      <p:to>
                                        <p:strVal val="visible"/>
                                      </p:to>
                                    </p:set>
                                    <p:animEffect transition="in" filter="wipe(left)">
                                      <p:cBhvr>
                                        <p:cTn id="7" dur="1000"/>
                                        <p:tgtEl>
                                          <p:spTgt spid="1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2" nodeType="clickEffect">
                                  <p:stCondLst>
                                    <p:cond delay="0"/>
                                  </p:stCondLst>
                                  <p:iterate>
                                    <p:tmAbs val="0"/>
                                  </p:iterate>
                                  <p:childTnLst>
                                    <p:set>
                                      <p:cBhvr>
                                        <p:cTn id="11" fill="hold"/>
                                        <p:tgtEl>
                                          <p:spTgt spid="149"/>
                                        </p:tgtEl>
                                        <p:attrNameLst>
                                          <p:attrName>style.visibility</p:attrName>
                                        </p:attrNameLst>
                                      </p:cBhvr>
                                      <p:to>
                                        <p:strVal val="visible"/>
                                      </p:to>
                                    </p:set>
                                    <p:animEffect transition="in" filter="wipe(left)">
                                      <p:cBhvr>
                                        <p:cTn id="12" dur="1000"/>
                                        <p:tgtEl>
                                          <p:spTgt spid="1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3" nodeType="clickEffect">
                                  <p:stCondLst>
                                    <p:cond delay="0"/>
                                  </p:stCondLst>
                                  <p:iterate>
                                    <p:tmAbs val="0"/>
                                  </p:iterate>
                                  <p:childTnLst>
                                    <p:set>
                                      <p:cBhvr>
                                        <p:cTn id="16" fill="hold"/>
                                        <p:tgtEl>
                                          <p:spTgt spid="150"/>
                                        </p:tgtEl>
                                        <p:attrNameLst>
                                          <p:attrName>style.visibility</p:attrName>
                                        </p:attrNameLst>
                                      </p:cBhvr>
                                      <p:to>
                                        <p:strVal val="visible"/>
                                      </p:to>
                                    </p:set>
                                    <p:animEffect transition="in" filter="wipe(left)">
                                      <p:cBhvr>
                                        <p:cTn id="17" dur="1000"/>
                                        <p:tgtEl>
                                          <p:spTgt spid="1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4" nodeType="clickEffect">
                                  <p:stCondLst>
                                    <p:cond delay="0"/>
                                  </p:stCondLst>
                                  <p:iterate>
                                    <p:tmAbs val="0"/>
                                  </p:iterate>
                                  <p:childTnLst>
                                    <p:set>
                                      <p:cBhvr>
                                        <p:cTn id="21" fill="hold"/>
                                        <p:tgtEl>
                                          <p:spTgt spid="151"/>
                                        </p:tgtEl>
                                        <p:attrNameLst>
                                          <p:attrName>style.visibility</p:attrName>
                                        </p:attrNameLst>
                                      </p:cBhvr>
                                      <p:to>
                                        <p:strVal val="visible"/>
                                      </p:to>
                                    </p:set>
                                    <p:animEffect transition="in" filter="wipe(left)">
                                      <p:cBhvr>
                                        <p:cTn id="22" dur="1000"/>
                                        <p:tgtEl>
                                          <p:spTgt spid="1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5" nodeType="clickEffect">
                                  <p:stCondLst>
                                    <p:cond delay="0"/>
                                  </p:stCondLst>
                                  <p:iterate>
                                    <p:tmAbs val="0"/>
                                  </p:iterate>
                                  <p:childTnLst>
                                    <p:set>
                                      <p:cBhvr>
                                        <p:cTn id="26" fill="hold"/>
                                        <p:tgtEl>
                                          <p:spTgt spid="145">
                                            <p:bg/>
                                          </p:spTgt>
                                        </p:tgtEl>
                                        <p:attrNameLst>
                                          <p:attrName>style.visibility</p:attrName>
                                        </p:attrNameLst>
                                      </p:cBhvr>
                                      <p:to>
                                        <p:strVal val="visible"/>
                                      </p:to>
                                    </p:set>
                                    <p:animEffect transition="in" filter="wipe(left)">
                                      <p:cBhvr>
                                        <p:cTn id="27" dur="1000"/>
                                        <p:tgtEl>
                                          <p:spTgt spid="145">
                                            <p:bg/>
                                          </p:spTgt>
                                        </p:tgtEl>
                                      </p:cBhvr>
                                    </p:animEffect>
                                  </p:childTnLst>
                                </p:cTn>
                              </p:par>
                              <p:par>
                                <p:cTn id="28" presetID="22" presetClass="entr" presetSubtype="8" fill="hold" grpId="5">
                                  <p:stCondLst>
                                    <p:cond delay="0"/>
                                  </p:stCondLst>
                                  <p:iterate>
                                    <p:tmAbs val="0"/>
                                  </p:iterate>
                                  <p:childTnLst>
                                    <p:set>
                                      <p:cBhvr>
                                        <p:cTn id="29" fill="hold"/>
                                        <p:tgtEl>
                                          <p:spTgt spid="145">
                                            <p:txEl>
                                              <p:pRg st="0" end="0"/>
                                            </p:txEl>
                                          </p:spTgt>
                                        </p:tgtEl>
                                        <p:attrNameLst>
                                          <p:attrName>style.visibility</p:attrName>
                                        </p:attrNameLst>
                                      </p:cBhvr>
                                      <p:to>
                                        <p:strVal val="visible"/>
                                      </p:to>
                                    </p:set>
                                    <p:animEffect transition="in" filter="wipe(left)">
                                      <p:cBhvr>
                                        <p:cTn id="30" dur="1000"/>
                                        <p:tgtEl>
                                          <p:spTgt spid="1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5" build="p" animBg="1" advAuto="0"/>
      <p:bldP spid="148" grpId="1" animBg="1" advAuto="0"/>
      <p:bldP spid="149" grpId="2" animBg="1" advAuto="0"/>
      <p:bldP spid="150" grpId="3" animBg="1" advAuto="0"/>
      <p:bldP spid="151" grpId="4"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pasted-image.png"/>
          <p:cNvPicPr/>
          <p:nvPr/>
        </p:nvPicPr>
        <p:blipFill>
          <a:blip r:embed="rId2">
            <a:extLst/>
          </a:blip>
          <a:stretch>
            <a:fillRect/>
          </a:stretch>
        </p:blipFill>
        <p:spPr>
          <a:xfrm>
            <a:off x="-3710" y="895133"/>
            <a:ext cx="9151420" cy="6106049"/>
          </a:xfrm>
          <a:prstGeom prst="rect">
            <a:avLst/>
          </a:prstGeom>
          <a:ln w="12700">
            <a:miter lim="400000"/>
          </a:ln>
        </p:spPr>
      </p:pic>
      <p:pic>
        <p:nvPicPr>
          <p:cNvPr id="156" name="cooltext1652184082.png"/>
          <p:cNvPicPr/>
          <p:nvPr/>
        </p:nvPicPr>
        <p:blipFill>
          <a:blip r:embed="rId3">
            <a:extLst/>
          </a:blip>
          <a:stretch>
            <a:fillRect/>
          </a:stretch>
        </p:blipFill>
        <p:spPr>
          <a:xfrm>
            <a:off x="101126" y="2991095"/>
            <a:ext cx="8826501" cy="876301"/>
          </a:xfrm>
          <a:prstGeom prst="rect">
            <a:avLst/>
          </a:prstGeom>
          <a:ln w="12700">
            <a:miter lim="400000"/>
          </a:ln>
        </p:spPr>
      </p:pic>
      <p:pic>
        <p:nvPicPr>
          <p:cNvPr id="157" name="cooltext1652185172B.png"/>
          <p:cNvPicPr/>
          <p:nvPr/>
        </p:nvPicPr>
        <p:blipFill>
          <a:blip r:embed="rId4">
            <a:extLst/>
          </a:blip>
          <a:stretch>
            <a:fillRect/>
          </a:stretch>
        </p:blipFill>
        <p:spPr>
          <a:xfrm>
            <a:off x="101126" y="2991095"/>
            <a:ext cx="8826501" cy="876301"/>
          </a:xfrm>
          <a:prstGeom prst="rect">
            <a:avLst/>
          </a:prstGeom>
          <a:ln w="12700">
            <a:miter lim="400000"/>
          </a:ln>
        </p:spPr>
      </p:pic>
      <p:pic>
        <p:nvPicPr>
          <p:cNvPr id="158" name="cooltext1652186475C.png"/>
          <p:cNvPicPr/>
          <p:nvPr/>
        </p:nvPicPr>
        <p:blipFill>
          <a:blip r:embed="rId5">
            <a:extLst/>
          </a:blip>
          <a:stretch>
            <a:fillRect/>
          </a:stretch>
        </p:blipFill>
        <p:spPr>
          <a:xfrm>
            <a:off x="151926" y="2991095"/>
            <a:ext cx="8724901" cy="774701"/>
          </a:xfrm>
          <a:prstGeom prst="rect">
            <a:avLst/>
          </a:prstGeom>
          <a:ln w="12700">
            <a:miter lim="400000"/>
          </a:ln>
        </p:spPr>
      </p:pic>
      <p:pic>
        <p:nvPicPr>
          <p:cNvPr id="159" name="cooltext1652188799d.png"/>
          <p:cNvPicPr/>
          <p:nvPr/>
        </p:nvPicPr>
        <p:blipFill>
          <a:blip r:embed="rId6">
            <a:extLst/>
          </a:blip>
          <a:stretch>
            <a:fillRect/>
          </a:stretch>
        </p:blipFill>
        <p:spPr>
          <a:xfrm>
            <a:off x="139226" y="2978150"/>
            <a:ext cx="8750301" cy="800100"/>
          </a:xfrm>
          <a:prstGeom prst="rect">
            <a:avLst/>
          </a:prstGeom>
          <a:ln w="12700">
            <a:miter lim="400000"/>
          </a:ln>
        </p:spPr>
      </p:pic>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iterate>
                                    <p:tmAbs val="0"/>
                                  </p:iterate>
                                  <p:childTnLst>
                                    <p:set>
                                      <p:cBhvr>
                                        <p:cTn id="6" fill="hold"/>
                                        <p:tgtEl>
                                          <p:spTgt spid="156"/>
                                        </p:tgtEl>
                                        <p:attrNameLst>
                                          <p:attrName>style.visibility</p:attrName>
                                        </p:attrNameLst>
                                      </p:cBhvr>
                                      <p:to>
                                        <p:strVal val="visible"/>
                                      </p:to>
                                    </p:set>
                                    <p:animEffect transition="in" filter="fade">
                                      <p:cBhvr>
                                        <p:cTn id="7" dur="3500"/>
                                        <p:tgtEl>
                                          <p:spTgt spid="156"/>
                                        </p:tgtEl>
                                      </p:cBhvr>
                                    </p:animEffect>
                                  </p:childTnLst>
                                </p:cTn>
                              </p:par>
                            </p:childTnLst>
                          </p:cTn>
                        </p:par>
                        <p:par>
                          <p:cTn id="8" fill="hold">
                            <p:stCondLst>
                              <p:cond delay="3500"/>
                            </p:stCondLst>
                            <p:childTnLst>
                              <p:par>
                                <p:cTn id="9" presetID="10" presetClass="entr" presetSubtype="0" fill="hold" grpId="2" nodeType="afterEffect">
                                  <p:stCondLst>
                                    <p:cond delay="0"/>
                                  </p:stCondLst>
                                  <p:iterate>
                                    <p:tmAbs val="0"/>
                                  </p:iterate>
                                  <p:childTnLst>
                                    <p:set>
                                      <p:cBhvr>
                                        <p:cTn id="10" fill="hold"/>
                                        <p:tgtEl>
                                          <p:spTgt spid="157"/>
                                        </p:tgtEl>
                                        <p:attrNameLst>
                                          <p:attrName>style.visibility</p:attrName>
                                        </p:attrNameLst>
                                      </p:cBhvr>
                                      <p:to>
                                        <p:strVal val="visible"/>
                                      </p:to>
                                    </p:set>
                                    <p:animEffect transition="in" filter="fade">
                                      <p:cBhvr>
                                        <p:cTn id="11" dur="3500"/>
                                        <p:tgtEl>
                                          <p:spTgt spid="157"/>
                                        </p:tgtEl>
                                      </p:cBhvr>
                                    </p:animEffect>
                                  </p:childTnLst>
                                </p:cTn>
                              </p:par>
                            </p:childTnLst>
                          </p:cTn>
                        </p:par>
                        <p:par>
                          <p:cTn id="12" fill="hold">
                            <p:stCondLst>
                              <p:cond delay="7000"/>
                            </p:stCondLst>
                            <p:childTnLst>
                              <p:par>
                                <p:cTn id="13" presetID="10" presetClass="entr" presetSubtype="0" fill="hold" grpId="3" nodeType="afterEffect">
                                  <p:stCondLst>
                                    <p:cond delay="0"/>
                                  </p:stCondLst>
                                  <p:iterate>
                                    <p:tmAbs val="0"/>
                                  </p:iterate>
                                  <p:childTnLst>
                                    <p:set>
                                      <p:cBhvr>
                                        <p:cTn id="14" fill="hold"/>
                                        <p:tgtEl>
                                          <p:spTgt spid="158"/>
                                        </p:tgtEl>
                                        <p:attrNameLst>
                                          <p:attrName>style.visibility</p:attrName>
                                        </p:attrNameLst>
                                      </p:cBhvr>
                                      <p:to>
                                        <p:strVal val="visible"/>
                                      </p:to>
                                    </p:set>
                                    <p:animEffect transition="in" filter="fade">
                                      <p:cBhvr>
                                        <p:cTn id="15" dur="3500"/>
                                        <p:tgtEl>
                                          <p:spTgt spid="158"/>
                                        </p:tgtEl>
                                      </p:cBhvr>
                                    </p:animEffect>
                                  </p:childTnLst>
                                </p:cTn>
                              </p:par>
                            </p:childTnLst>
                          </p:cTn>
                        </p:par>
                        <p:par>
                          <p:cTn id="16" fill="hold">
                            <p:stCondLst>
                              <p:cond delay="10500"/>
                            </p:stCondLst>
                            <p:childTnLst>
                              <p:par>
                                <p:cTn id="17" presetID="10" presetClass="entr" presetSubtype="0" fill="hold" grpId="4" nodeType="afterEffect">
                                  <p:stCondLst>
                                    <p:cond delay="0"/>
                                  </p:stCondLst>
                                  <p:iterate>
                                    <p:tmAbs val="0"/>
                                  </p:iterate>
                                  <p:childTnLst>
                                    <p:set>
                                      <p:cBhvr>
                                        <p:cTn id="18" fill="hold"/>
                                        <p:tgtEl>
                                          <p:spTgt spid="159"/>
                                        </p:tgtEl>
                                        <p:attrNameLst>
                                          <p:attrName>style.visibility</p:attrName>
                                        </p:attrNameLst>
                                      </p:cBhvr>
                                      <p:to>
                                        <p:strVal val="visible"/>
                                      </p:to>
                                    </p:set>
                                    <p:animEffect transition="in" filter="fade">
                                      <p:cBhvr>
                                        <p:cTn id="19" dur="3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1" animBg="1" advAuto="0"/>
      <p:bldP spid="157" grpId="2" animBg="1" advAuto="0"/>
      <p:bldP spid="158" grpId="3" animBg="1" advAuto="0"/>
      <p:bldP spid="159" grpId="4"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p:nvPr/>
        </p:nvSpPr>
        <p:spPr>
          <a:xfrm>
            <a:off x="2971800" y="1283785"/>
            <a:ext cx="3200400" cy="72644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ct val="90000"/>
              </a:lnSpc>
              <a:spcBef>
                <a:spcPts val="800"/>
              </a:spcBef>
              <a:defRPr sz="3600" i="0">
                <a:solidFill>
                  <a:srgbClr val="384DEF"/>
                </a:solidFill>
                <a:latin typeface="Comic Sans MS"/>
                <a:ea typeface="Comic Sans MS"/>
                <a:cs typeface="Comic Sans MS"/>
                <a:sym typeface="Comic Sans MS"/>
              </a:defRPr>
            </a:lvl1pPr>
          </a:lstStyle>
          <a:p>
            <a:pPr lvl="0">
              <a:defRPr sz="1800">
                <a:solidFill>
                  <a:srgbClr val="000000"/>
                </a:solidFill>
              </a:defRPr>
            </a:pPr>
            <a:r>
              <a:rPr sz="3600">
                <a:solidFill>
                  <a:srgbClr val="384DEF"/>
                </a:solidFill>
              </a:rPr>
              <a:t>Transparency</a:t>
            </a:r>
          </a:p>
        </p:txBody>
      </p:sp>
      <p:sp>
        <p:nvSpPr>
          <p:cNvPr id="163" name="Shape 163"/>
          <p:cNvSpPr>
            <a:spLocks noGrp="1"/>
          </p:cNvSpPr>
          <p:nvPr>
            <p:ph type="body" idx="4294967295"/>
          </p:nvPr>
        </p:nvSpPr>
        <p:spPr>
          <a:xfrm>
            <a:off x="685800" y="2082799"/>
            <a:ext cx="7772400" cy="4572002"/>
          </a:xfrm>
          <a:prstGeom prst="rect">
            <a:avLst/>
          </a:prstGeom>
          <a:ln w="12700">
            <a:miter lim="400000"/>
          </a:ln>
          <a:extLst>
            <a:ext uri="{C572A759-6A51-4108-AA02-DFA0A04FC94B}">
              <ma14:wrappingTextBoxFlag xmlns:ma14="http://schemas.microsoft.com/office/mac/drawingml/2011/main" val="1"/>
            </a:ext>
          </a:extLst>
        </p:spPr>
        <p:txBody>
          <a:bodyPr lIns="44450" tIns="44450" rIns="44450" bIns="44450">
            <a:normAutofit/>
          </a:bodyPr>
          <a:lstStyle/>
          <a:p>
            <a:pPr marL="768095" lvl="1" indent="-329184" defTabSz="877823">
              <a:lnSpc>
                <a:spcPct val="90000"/>
              </a:lnSpc>
              <a:spcBef>
                <a:spcPts val="500"/>
              </a:spcBef>
              <a:buClr>
                <a:srgbClr val="3333CC"/>
              </a:buClr>
              <a:buChar char="•"/>
              <a:defRPr sz="1800"/>
            </a:pPr>
            <a:r>
              <a:rPr sz="2304">
                <a:latin typeface="Comic Sans MS"/>
                <a:ea typeface="Comic Sans MS"/>
                <a:cs typeface="Comic Sans MS"/>
                <a:sym typeface="Comic Sans MS"/>
              </a:rPr>
              <a:t>Suspended solids scatter light passing through the water and cause the water to become “cloudy”.</a:t>
            </a:r>
            <a:endParaRPr sz="1919">
              <a:latin typeface="Comic Sans MS"/>
              <a:ea typeface="Comic Sans MS"/>
              <a:cs typeface="Comic Sans MS"/>
              <a:sym typeface="Comic Sans MS"/>
            </a:endParaRPr>
          </a:p>
          <a:p>
            <a:pPr marL="713231" lvl="1" indent="-274320" defTabSz="877823">
              <a:lnSpc>
                <a:spcPct val="90000"/>
              </a:lnSpc>
              <a:spcBef>
                <a:spcPts val="400"/>
              </a:spcBef>
              <a:buClr>
                <a:srgbClr val="3333CC"/>
              </a:buClr>
              <a:buChar char="•"/>
              <a:defRPr sz="1800"/>
            </a:pPr>
            <a:endParaRPr sz="1919">
              <a:latin typeface="Comic Sans MS"/>
              <a:ea typeface="Comic Sans MS"/>
              <a:cs typeface="Comic Sans MS"/>
              <a:sym typeface="Comic Sans MS"/>
            </a:endParaRPr>
          </a:p>
          <a:p>
            <a:pPr marL="768095" lvl="1" indent="-329184" defTabSz="877823">
              <a:lnSpc>
                <a:spcPct val="90000"/>
              </a:lnSpc>
              <a:spcBef>
                <a:spcPts val="500"/>
              </a:spcBef>
              <a:buClr>
                <a:srgbClr val="3333CC"/>
              </a:buClr>
              <a:buChar char="•"/>
              <a:defRPr sz="1800"/>
            </a:pPr>
            <a:r>
              <a:rPr sz="2304">
                <a:latin typeface="Comic Sans MS"/>
                <a:ea typeface="Comic Sans MS"/>
                <a:cs typeface="Comic Sans MS"/>
                <a:sym typeface="Comic Sans MS"/>
              </a:rPr>
              <a:t>The transparency of water determines the depth to which aquatic plants can grow.</a:t>
            </a:r>
            <a:endParaRPr sz="1919">
              <a:latin typeface="Comic Sans MS"/>
              <a:ea typeface="Comic Sans MS"/>
              <a:cs typeface="Comic Sans MS"/>
              <a:sym typeface="Comic Sans MS"/>
            </a:endParaRPr>
          </a:p>
          <a:p>
            <a:pPr marL="713231" lvl="1" indent="-274320" defTabSz="877823">
              <a:lnSpc>
                <a:spcPct val="90000"/>
              </a:lnSpc>
              <a:spcBef>
                <a:spcPts val="400"/>
              </a:spcBef>
              <a:buClr>
                <a:srgbClr val="3333CC"/>
              </a:buClr>
              <a:buChar char="•"/>
              <a:defRPr sz="1800"/>
            </a:pPr>
            <a:endParaRPr sz="1919">
              <a:latin typeface="Comic Sans MS"/>
              <a:ea typeface="Comic Sans MS"/>
              <a:cs typeface="Comic Sans MS"/>
              <a:sym typeface="Comic Sans MS"/>
            </a:endParaRPr>
          </a:p>
          <a:p>
            <a:pPr marL="768095" lvl="1" indent="-329184" defTabSz="877823">
              <a:lnSpc>
                <a:spcPct val="90000"/>
              </a:lnSpc>
              <a:spcBef>
                <a:spcPts val="500"/>
              </a:spcBef>
              <a:buClr>
                <a:srgbClr val="3333CC"/>
              </a:buClr>
              <a:buChar char="•"/>
              <a:defRPr sz="1800"/>
            </a:pPr>
            <a:r>
              <a:rPr sz="2304">
                <a:latin typeface="Comic Sans MS"/>
                <a:ea typeface="Comic Sans MS"/>
                <a:cs typeface="Comic Sans MS"/>
                <a:sym typeface="Comic Sans MS"/>
              </a:rPr>
              <a:t>Transparency is measured by using a Secchi disk or a transparency  tube.</a:t>
            </a:r>
          </a:p>
          <a:p>
            <a:pPr marL="0" lvl="1" indent="438911" defTabSz="877823">
              <a:lnSpc>
                <a:spcPct val="90000"/>
              </a:lnSpc>
              <a:spcBef>
                <a:spcPts val="500"/>
              </a:spcBef>
              <a:buClr>
                <a:srgbClr val="3333CC"/>
              </a:buClr>
              <a:buSzTx/>
              <a:buNone/>
              <a:defRPr sz="1800"/>
            </a:pPr>
            <a:endParaRPr sz="1344">
              <a:latin typeface="Comic Sans MS"/>
              <a:ea typeface="Comic Sans MS"/>
              <a:cs typeface="Comic Sans MS"/>
              <a:sym typeface="Comic Sans MS"/>
            </a:endParaRPr>
          </a:p>
          <a:p>
            <a:pPr marL="0" lvl="1" indent="438911" defTabSz="877823">
              <a:lnSpc>
                <a:spcPct val="90000"/>
              </a:lnSpc>
              <a:spcBef>
                <a:spcPts val="500"/>
              </a:spcBef>
              <a:buClr>
                <a:srgbClr val="3333CC"/>
              </a:buClr>
              <a:buSzTx/>
              <a:buNone/>
              <a:defRPr sz="1800"/>
            </a:pPr>
            <a:r>
              <a:rPr sz="1919">
                <a:latin typeface="Comic Sans MS"/>
                <a:ea typeface="Comic Sans MS"/>
                <a:cs typeface="Comic Sans MS"/>
                <a:sym typeface="Comic Sans MS"/>
              </a:rPr>
              <a:t>- </a:t>
            </a:r>
            <a:r>
              <a:rPr sz="1919">
                <a:solidFill>
                  <a:srgbClr val="FF3300"/>
                </a:solidFill>
                <a:latin typeface="Comic Sans MS"/>
                <a:ea typeface="Comic Sans MS"/>
                <a:cs typeface="Comic Sans MS"/>
                <a:sym typeface="Comic Sans MS"/>
              </a:rPr>
              <a:t>The Secchi disk is used in deep, still waters</a:t>
            </a:r>
          </a:p>
          <a:p>
            <a:pPr marL="0" lvl="1" indent="438911" defTabSz="877823">
              <a:lnSpc>
                <a:spcPct val="90000"/>
              </a:lnSpc>
              <a:spcBef>
                <a:spcPts val="500"/>
              </a:spcBef>
              <a:buClr>
                <a:srgbClr val="3333CC"/>
              </a:buClr>
              <a:buSzTx/>
              <a:buNone/>
              <a:defRPr sz="1800"/>
            </a:pPr>
            <a:r>
              <a:rPr sz="1919">
                <a:solidFill>
                  <a:srgbClr val="1F0200"/>
                </a:solidFill>
                <a:latin typeface="Comic Sans MS"/>
                <a:ea typeface="Comic Sans MS"/>
                <a:cs typeface="Comic Sans MS"/>
                <a:sym typeface="Comic Sans MS"/>
              </a:rPr>
              <a:t>- </a:t>
            </a:r>
            <a:r>
              <a:rPr sz="1919">
                <a:solidFill>
                  <a:srgbClr val="FF3300"/>
                </a:solidFill>
                <a:latin typeface="Comic Sans MS"/>
                <a:ea typeface="Comic Sans MS"/>
                <a:cs typeface="Comic Sans MS"/>
                <a:sym typeface="Comic Sans MS"/>
              </a:rPr>
              <a:t>The transparency tube is used in shallow or flowing waters</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pasted-image.tif"/>
          <p:cNvPicPr/>
          <p:nvPr/>
        </p:nvPicPr>
        <p:blipFill>
          <a:blip r:embed="rId2">
            <a:extLst/>
          </a:blip>
          <a:stretch>
            <a:fillRect/>
          </a:stretch>
        </p:blipFill>
        <p:spPr>
          <a:xfrm>
            <a:off x="527920" y="1413804"/>
            <a:ext cx="8088160" cy="5229694"/>
          </a:xfrm>
          <a:prstGeom prst="rect">
            <a:avLst/>
          </a:prstGeom>
          <a:ln w="12700">
            <a:miter lim="400000"/>
          </a:ln>
        </p:spPr>
      </p:pic>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p:nvPr/>
        </p:nvSpPr>
        <p:spPr>
          <a:xfrm>
            <a:off x="2788166" y="1363584"/>
            <a:ext cx="3567669" cy="548046"/>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200"/>
            </a:lvl1pPr>
          </a:lstStyle>
          <a:p>
            <a:pPr lvl="0">
              <a:defRPr sz="1800" i="0"/>
            </a:pPr>
            <a:r>
              <a:rPr sz="3200" i="1"/>
              <a:t>Transparency Tube</a:t>
            </a:r>
          </a:p>
        </p:txBody>
      </p:sp>
      <p:pic>
        <p:nvPicPr>
          <p:cNvPr id="168" name="pasted-image.png"/>
          <p:cNvPicPr/>
          <p:nvPr/>
        </p:nvPicPr>
        <p:blipFill>
          <a:blip r:embed="rId2">
            <a:extLst/>
          </a:blip>
          <a:stretch>
            <a:fillRect/>
          </a:stretch>
        </p:blipFill>
        <p:spPr>
          <a:xfrm>
            <a:off x="626695" y="2064001"/>
            <a:ext cx="3215187" cy="4285242"/>
          </a:xfrm>
          <a:prstGeom prst="rect">
            <a:avLst/>
          </a:prstGeom>
          <a:ln w="12700">
            <a:miter lim="400000"/>
          </a:ln>
        </p:spPr>
      </p:pic>
      <p:pic>
        <p:nvPicPr>
          <p:cNvPr id="169" name="pasted-image.png"/>
          <p:cNvPicPr/>
          <p:nvPr/>
        </p:nvPicPr>
        <p:blipFill>
          <a:blip r:embed="rId3">
            <a:extLst/>
          </a:blip>
          <a:stretch>
            <a:fillRect/>
          </a:stretch>
        </p:blipFill>
        <p:spPr>
          <a:xfrm>
            <a:off x="5587091" y="2064001"/>
            <a:ext cx="2540001" cy="2540001"/>
          </a:xfrm>
          <a:prstGeom prst="rect">
            <a:avLst/>
          </a:prstGeom>
          <a:ln w="12700">
            <a:miter lim="400000"/>
          </a:ln>
        </p:spPr>
      </p:pic>
      <p:sp>
        <p:nvSpPr>
          <p:cNvPr id="170" name="Shape 170"/>
          <p:cNvSpPr/>
          <p:nvPr/>
        </p:nvSpPr>
        <p:spPr>
          <a:xfrm>
            <a:off x="5186813" y="4489075"/>
            <a:ext cx="3340558"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Looking into empty tube</a:t>
            </a:r>
          </a:p>
        </p:txBody>
      </p:sp>
      <p:pic>
        <p:nvPicPr>
          <p:cNvPr id="171" name="pasted-image.png"/>
          <p:cNvPicPr/>
          <p:nvPr/>
        </p:nvPicPr>
        <p:blipFill>
          <a:blip r:embed="rId4">
            <a:extLst/>
          </a:blip>
          <a:stretch>
            <a:fillRect/>
          </a:stretch>
        </p:blipFill>
        <p:spPr>
          <a:xfrm>
            <a:off x="5028291" y="2064001"/>
            <a:ext cx="3657601" cy="3467101"/>
          </a:xfrm>
          <a:prstGeom prst="rect">
            <a:avLst/>
          </a:prstGeom>
          <a:ln w="12700">
            <a:miter lim="400000"/>
          </a:ln>
        </p:spPr>
      </p:pic>
      <p:sp>
        <p:nvSpPr>
          <p:cNvPr id="172" name="Shape 172"/>
          <p:cNvSpPr/>
          <p:nvPr/>
        </p:nvSpPr>
        <p:spPr>
          <a:xfrm>
            <a:off x="6562274" y="5683474"/>
            <a:ext cx="2086532"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Bottom of tube</a:t>
            </a:r>
          </a:p>
        </p:txBody>
      </p:sp>
      <p:sp>
        <p:nvSpPr>
          <p:cNvPr id="173" name="Shape 173"/>
          <p:cNvSpPr/>
          <p:nvPr/>
        </p:nvSpPr>
        <p:spPr>
          <a:xfrm>
            <a:off x="3940477" y="5225245"/>
            <a:ext cx="2916249"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Scale in Centimeters</a:t>
            </a:r>
          </a:p>
        </p:txBody>
      </p:sp>
      <p:sp>
        <p:nvSpPr>
          <p:cNvPr id="174" name="Shape 174"/>
          <p:cNvSpPr/>
          <p:nvPr/>
        </p:nvSpPr>
        <p:spPr>
          <a:xfrm flipV="1">
            <a:off x="6855847" y="4069178"/>
            <a:ext cx="1001959" cy="1268943"/>
          </a:xfrm>
          <a:prstGeom prst="line">
            <a:avLst/>
          </a:prstGeom>
          <a:ln w="25400">
            <a:solidFill/>
            <a:tailEnd type="triangle"/>
          </a:ln>
          <a:effectLst>
            <a:outerShdw blurRad="38100" dist="20000" dir="5400000" rotWithShape="0">
              <a:srgbClr val="000000">
                <a:alpha val="38000"/>
              </a:srgbClr>
            </a:outerShdw>
          </a:effectLst>
        </p:spPr>
        <p:txBody>
          <a:bodyPr lIns="45719" rIns="45719"/>
          <a:lstStyle/>
          <a:p>
            <a:pPr lvl="0" defTabSz="457200">
              <a:defRPr sz="1200" i="0">
                <a:latin typeface="+mn-lt"/>
                <a:ea typeface="+mn-ea"/>
                <a:cs typeface="+mn-cs"/>
                <a:sym typeface="Helvetica"/>
              </a:defRPr>
            </a:pPr>
            <a:endParaRPr/>
          </a:p>
        </p:txBody>
      </p:sp>
      <p:sp>
        <p:nvSpPr>
          <p:cNvPr id="175" name="Shape 175"/>
          <p:cNvSpPr/>
          <p:nvPr/>
        </p:nvSpPr>
        <p:spPr>
          <a:xfrm>
            <a:off x="8254172" y="3752906"/>
            <a:ext cx="764641"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5 cm</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3000"/>
                                  </p:stCondLst>
                                  <p:iterate>
                                    <p:tmAbs val="0"/>
                                  </p:iterate>
                                  <p:childTnLst>
                                    <p:set>
                                      <p:cBhvr>
                                        <p:cTn id="6" fill="hold"/>
                                        <p:tgtEl>
                                          <p:spTgt spid="169"/>
                                        </p:tgtEl>
                                        <p:attrNameLst>
                                          <p:attrName>style.visibility</p:attrName>
                                        </p:attrNameLst>
                                      </p:cBhvr>
                                      <p:to>
                                        <p:strVal val="visible"/>
                                      </p:to>
                                    </p:set>
                                    <p:animEffect transition="in" filter="fade">
                                      <p:cBhvr>
                                        <p:cTn id="7" dur="1500"/>
                                        <p:tgtEl>
                                          <p:spTgt spid="169"/>
                                        </p:tgtEl>
                                      </p:cBhvr>
                                    </p:animEffect>
                                  </p:childTnLst>
                                </p:cTn>
                              </p:par>
                            </p:childTnLst>
                          </p:cTn>
                        </p:par>
                        <p:par>
                          <p:cTn id="8" fill="hold">
                            <p:stCondLst>
                              <p:cond delay="4500"/>
                            </p:stCondLst>
                            <p:childTnLst>
                              <p:par>
                                <p:cTn id="9" presetID="22" presetClass="entr" presetSubtype="8" fill="hold" grpId="2" nodeType="afterEffect">
                                  <p:stCondLst>
                                    <p:cond delay="0"/>
                                  </p:stCondLst>
                                  <p:iterate>
                                    <p:tmAbs val="0"/>
                                  </p:iterate>
                                  <p:childTnLst>
                                    <p:set>
                                      <p:cBhvr>
                                        <p:cTn id="10" fill="hold"/>
                                        <p:tgtEl>
                                          <p:spTgt spid="170"/>
                                        </p:tgtEl>
                                        <p:attrNameLst>
                                          <p:attrName>style.visibility</p:attrName>
                                        </p:attrNameLst>
                                      </p:cBhvr>
                                      <p:to>
                                        <p:strVal val="visible"/>
                                      </p:to>
                                    </p:set>
                                    <p:animEffect transition="in" filter="wipe(left)">
                                      <p:cBhvr>
                                        <p:cTn id="11" dur="1000"/>
                                        <p:tgtEl>
                                          <p:spTgt spid="17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3" nodeType="clickEffect">
                                  <p:stCondLst>
                                    <p:cond delay="0"/>
                                  </p:stCondLst>
                                  <p:iterate>
                                    <p:tmAbs val="0"/>
                                  </p:iterate>
                                  <p:childTnLst>
                                    <p:set>
                                      <p:cBhvr>
                                        <p:cTn id="15" fill="hold"/>
                                        <p:tgtEl>
                                          <p:spTgt spid="171"/>
                                        </p:tgtEl>
                                        <p:attrNameLst>
                                          <p:attrName>style.visibility</p:attrName>
                                        </p:attrNameLst>
                                      </p:cBhvr>
                                      <p:to>
                                        <p:strVal val="visible"/>
                                      </p:to>
                                    </p:set>
                                    <p:animEffect transition="in" filter="fade">
                                      <p:cBhvr>
                                        <p:cTn id="16" dur="1000"/>
                                        <p:tgtEl>
                                          <p:spTgt spid="171"/>
                                        </p:tgtEl>
                                      </p:cBhvr>
                                    </p:animEffect>
                                  </p:childTnLst>
                                </p:cTn>
                              </p:par>
                            </p:childTnLst>
                          </p:cTn>
                        </p:par>
                        <p:par>
                          <p:cTn id="17" fill="hold">
                            <p:stCondLst>
                              <p:cond delay="1000"/>
                            </p:stCondLst>
                            <p:childTnLst>
                              <p:par>
                                <p:cTn id="18" presetID="22" presetClass="entr" presetSubtype="8" fill="hold" grpId="4" nodeType="afterEffect">
                                  <p:stCondLst>
                                    <p:cond delay="0"/>
                                  </p:stCondLst>
                                  <p:iterate>
                                    <p:tmAbs val="0"/>
                                  </p:iterate>
                                  <p:childTnLst>
                                    <p:set>
                                      <p:cBhvr>
                                        <p:cTn id="19" fill="hold"/>
                                        <p:tgtEl>
                                          <p:spTgt spid="172"/>
                                        </p:tgtEl>
                                        <p:attrNameLst>
                                          <p:attrName>style.visibility</p:attrName>
                                        </p:attrNameLst>
                                      </p:cBhvr>
                                      <p:to>
                                        <p:strVal val="visible"/>
                                      </p:to>
                                    </p:set>
                                    <p:animEffect transition="in" filter="wipe(left)">
                                      <p:cBhvr>
                                        <p:cTn id="20" dur="1000"/>
                                        <p:tgtEl>
                                          <p:spTgt spid="17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5" nodeType="clickEffect">
                                  <p:stCondLst>
                                    <p:cond delay="0"/>
                                  </p:stCondLst>
                                  <p:iterate>
                                    <p:tmAbs val="0"/>
                                  </p:iterate>
                                  <p:childTnLst>
                                    <p:set>
                                      <p:cBhvr>
                                        <p:cTn id="24" fill="hold"/>
                                        <p:tgtEl>
                                          <p:spTgt spid="173"/>
                                        </p:tgtEl>
                                        <p:attrNameLst>
                                          <p:attrName>style.visibility</p:attrName>
                                        </p:attrNameLst>
                                      </p:cBhvr>
                                      <p:to>
                                        <p:strVal val="visible"/>
                                      </p:to>
                                    </p:set>
                                    <p:animEffect transition="in" filter="wipe(left)">
                                      <p:cBhvr>
                                        <p:cTn id="25" dur="2000"/>
                                        <p:tgtEl>
                                          <p:spTgt spid="173"/>
                                        </p:tgtEl>
                                      </p:cBhvr>
                                    </p:animEffect>
                                  </p:childTnLst>
                                </p:cTn>
                              </p:par>
                            </p:childTnLst>
                          </p:cTn>
                        </p:par>
                        <p:par>
                          <p:cTn id="26" fill="hold">
                            <p:stCondLst>
                              <p:cond delay="2000"/>
                            </p:stCondLst>
                            <p:childTnLst>
                              <p:par>
                                <p:cTn id="27" presetID="22" presetClass="entr" presetSubtype="8" fill="hold" grpId="6" nodeType="afterEffect">
                                  <p:stCondLst>
                                    <p:cond delay="0"/>
                                  </p:stCondLst>
                                  <p:iterate>
                                    <p:tmAbs val="0"/>
                                  </p:iterate>
                                  <p:childTnLst>
                                    <p:set>
                                      <p:cBhvr>
                                        <p:cTn id="28" fill="hold"/>
                                        <p:tgtEl>
                                          <p:spTgt spid="174"/>
                                        </p:tgtEl>
                                        <p:attrNameLst>
                                          <p:attrName>style.visibility</p:attrName>
                                        </p:attrNameLst>
                                      </p:cBhvr>
                                      <p:to>
                                        <p:strVal val="visible"/>
                                      </p:to>
                                    </p:set>
                                    <p:animEffect transition="in" filter="wipe(left)">
                                      <p:cBhvr>
                                        <p:cTn id="29" dur="2000"/>
                                        <p:tgtEl>
                                          <p:spTgt spid="174"/>
                                        </p:tgtEl>
                                      </p:cBhvr>
                                    </p:animEffect>
                                  </p:childTnLst>
                                </p:cTn>
                              </p:par>
                            </p:childTnLst>
                          </p:cTn>
                        </p:par>
                        <p:par>
                          <p:cTn id="30" fill="hold">
                            <p:stCondLst>
                              <p:cond delay="4000"/>
                            </p:stCondLst>
                            <p:childTnLst>
                              <p:par>
                                <p:cTn id="31" presetID="22" presetClass="entr" presetSubtype="8" fill="hold" grpId="7" nodeType="afterEffect">
                                  <p:stCondLst>
                                    <p:cond delay="0"/>
                                  </p:stCondLst>
                                  <p:iterate>
                                    <p:tmAbs val="0"/>
                                  </p:iterate>
                                  <p:childTnLst>
                                    <p:set>
                                      <p:cBhvr>
                                        <p:cTn id="32" fill="hold"/>
                                        <p:tgtEl>
                                          <p:spTgt spid="175"/>
                                        </p:tgtEl>
                                        <p:attrNameLst>
                                          <p:attrName>style.visibility</p:attrName>
                                        </p:attrNameLst>
                                      </p:cBhvr>
                                      <p:to>
                                        <p:strVal val="visible"/>
                                      </p:to>
                                    </p:set>
                                    <p:animEffect transition="in" filter="wipe(left)">
                                      <p:cBhvr>
                                        <p:cTn id="33" dur="20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1" animBg="1" advAuto="0"/>
      <p:bldP spid="170" grpId="2" animBg="1" advAuto="0"/>
      <p:bldP spid="171" grpId="3" animBg="1" advAuto="0"/>
      <p:bldP spid="172" grpId="4" animBg="1" advAuto="0"/>
      <p:bldP spid="173" grpId="5" animBg="1" advAuto="0"/>
      <p:bldP spid="174" grpId="6" animBg="1" advAuto="0"/>
      <p:bldP spid="175" grpId="7"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asted-image.png"/>
          <p:cNvPicPr/>
          <p:nvPr/>
        </p:nvPicPr>
        <p:blipFill>
          <a:blip r:embed="rId2">
            <a:extLst/>
          </a:blip>
          <a:stretch>
            <a:fillRect/>
          </a:stretch>
        </p:blipFill>
        <p:spPr>
          <a:xfrm>
            <a:off x="395866" y="1680193"/>
            <a:ext cx="4923403" cy="3692553"/>
          </a:xfrm>
          <a:prstGeom prst="rect">
            <a:avLst/>
          </a:prstGeom>
          <a:ln w="12700">
            <a:miter lim="400000"/>
          </a:ln>
        </p:spPr>
      </p:pic>
      <p:pic>
        <p:nvPicPr>
          <p:cNvPr id="178" name="pasted-image.png"/>
          <p:cNvPicPr/>
          <p:nvPr/>
        </p:nvPicPr>
        <p:blipFill>
          <a:blip r:embed="rId3">
            <a:extLst/>
          </a:blip>
          <a:stretch>
            <a:fillRect/>
          </a:stretch>
        </p:blipFill>
        <p:spPr>
          <a:xfrm>
            <a:off x="5511203" y="1949682"/>
            <a:ext cx="3534386" cy="3153576"/>
          </a:xfrm>
          <a:prstGeom prst="rect">
            <a:avLst/>
          </a:prstGeom>
          <a:ln w="12700">
            <a:miter lim="400000"/>
          </a:ln>
        </p:spPr>
      </p:pic>
      <p:sp>
        <p:nvSpPr>
          <p:cNvPr id="179" name="Shape 179"/>
          <p:cNvSpPr/>
          <p:nvPr/>
        </p:nvSpPr>
        <p:spPr>
          <a:xfrm>
            <a:off x="831292" y="5458150"/>
            <a:ext cx="4052551"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Looking down inside the tube</a:t>
            </a:r>
          </a:p>
        </p:txBody>
      </p:sp>
      <p:sp>
        <p:nvSpPr>
          <p:cNvPr id="180" name="Shape 180"/>
          <p:cNvSpPr/>
          <p:nvPr/>
        </p:nvSpPr>
        <p:spPr>
          <a:xfrm>
            <a:off x="6455470" y="5173584"/>
            <a:ext cx="1730535" cy="15038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lgn="ctr">
              <a:defRPr sz="1800" i="0"/>
            </a:pPr>
            <a:r>
              <a:rPr sz="2400" i="1"/>
              <a:t>Empty tube</a:t>
            </a:r>
          </a:p>
          <a:p>
            <a:pPr lvl="0" algn="ctr">
              <a:defRPr sz="1800" i="0"/>
            </a:pPr>
            <a:r>
              <a:rPr sz="2400" i="1"/>
              <a:t>or</a:t>
            </a:r>
          </a:p>
          <a:p>
            <a:pPr lvl="0" algn="ctr">
              <a:defRPr sz="1800" i="0"/>
            </a:pPr>
            <a:r>
              <a:rPr sz="2400" i="1"/>
              <a:t>clear water</a:t>
            </a:r>
          </a:p>
          <a:p>
            <a:pPr lvl="0" algn="ctr">
              <a:defRPr sz="1800" i="0"/>
            </a:pPr>
            <a:r>
              <a:rPr sz="2400" i="1"/>
              <a:t>sample</a:t>
            </a:r>
          </a:p>
        </p:txBody>
      </p:sp>
      <p:pic>
        <p:nvPicPr>
          <p:cNvPr id="181" name="pasted-image.png"/>
          <p:cNvPicPr/>
          <p:nvPr/>
        </p:nvPicPr>
        <p:blipFill>
          <a:blip r:embed="rId4">
            <a:extLst/>
          </a:blip>
          <a:stretch>
            <a:fillRect/>
          </a:stretch>
        </p:blipFill>
        <p:spPr>
          <a:xfrm>
            <a:off x="5514939" y="1945319"/>
            <a:ext cx="3541458" cy="3170561"/>
          </a:xfrm>
          <a:prstGeom prst="rect">
            <a:avLst/>
          </a:prstGeom>
          <a:ln w="12700">
            <a:miter lim="400000"/>
          </a:ln>
        </p:spPr>
      </p:pic>
      <p:sp>
        <p:nvSpPr>
          <p:cNvPr id="182" name="Shape 182"/>
          <p:cNvSpPr/>
          <p:nvPr/>
        </p:nvSpPr>
        <p:spPr>
          <a:xfrm>
            <a:off x="6294587" y="5393574"/>
            <a:ext cx="1967618" cy="7926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lgn="ctr">
              <a:defRPr sz="1800" i="0"/>
            </a:pPr>
            <a:r>
              <a:rPr sz="2400" i="1"/>
              <a:t>Cloudy water</a:t>
            </a:r>
          </a:p>
          <a:p>
            <a:pPr lvl="0" algn="ctr">
              <a:defRPr sz="1800" i="0"/>
            </a:pPr>
            <a:r>
              <a:rPr sz="2400" i="1"/>
              <a:t>sample</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iterate>
                                    <p:tmAbs val="0"/>
                                  </p:iterate>
                                  <p:childTnLst>
                                    <p:set>
                                      <p:cBhvr>
                                        <p:cTn id="6" fill="hold"/>
                                        <p:tgtEl>
                                          <p:spTgt spid="178"/>
                                        </p:tgtEl>
                                        <p:attrNameLst>
                                          <p:attrName>style.visibility</p:attrName>
                                        </p:attrNameLst>
                                      </p:cBhvr>
                                      <p:to>
                                        <p:strVal val="visible"/>
                                      </p:to>
                                    </p:set>
                                    <p:animEffect transition="in" filter="fade">
                                      <p:cBhvr>
                                        <p:cTn id="7" dur="1000"/>
                                        <p:tgtEl>
                                          <p:spTgt spid="178"/>
                                        </p:tgtEl>
                                      </p:cBhvr>
                                    </p:animEffect>
                                  </p:childTnLst>
                                </p:cTn>
                              </p:par>
                            </p:childTnLst>
                          </p:cTn>
                        </p:par>
                        <p:par>
                          <p:cTn id="8" fill="hold">
                            <p:stCondLst>
                              <p:cond delay="1000"/>
                            </p:stCondLst>
                            <p:childTnLst>
                              <p:par>
                                <p:cTn id="9" presetID="22" presetClass="entr" presetSubtype="1" fill="hold" grpId="2"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wipe(up)">
                                      <p:cBhvr>
                                        <p:cTn id="11" dur="1000"/>
                                        <p:tgtEl>
                                          <p:spTgt spid="180"/>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xit" presetSubtype="16" fill="hold" grpId="3" nodeType="clickEffect">
                                  <p:stCondLst>
                                    <p:cond delay="0"/>
                                  </p:stCondLst>
                                  <p:iterate>
                                    <p:tmAbs val="0"/>
                                  </p:iterate>
                                  <p:childTnLst>
                                    <p:anim calcmode="lin" valueType="num">
                                      <p:cBhvr>
                                        <p:cTn id="15" dur="2500" fill="hold"/>
                                        <p:tgtEl>
                                          <p:spTgt spid="180"/>
                                        </p:tgtEl>
                                        <p:attrNameLst>
                                          <p:attrName>ppt_w</p:attrName>
                                        </p:attrNameLst>
                                      </p:cBhvr>
                                      <p:tavLst>
                                        <p:tav tm="0">
                                          <p:val>
                                            <p:strVal val="ppt_w"/>
                                          </p:val>
                                        </p:tav>
                                        <p:tav tm="100000">
                                          <p:val>
                                            <p:fltVal val="0"/>
                                          </p:val>
                                        </p:tav>
                                      </p:tavLst>
                                    </p:anim>
                                    <p:anim calcmode="lin" valueType="num">
                                      <p:cBhvr>
                                        <p:cTn id="16" dur="2500" fill="hold"/>
                                        <p:tgtEl>
                                          <p:spTgt spid="180"/>
                                        </p:tgtEl>
                                        <p:attrNameLst>
                                          <p:attrName>ppt_h</p:attrName>
                                        </p:attrNameLst>
                                      </p:cBhvr>
                                      <p:tavLst>
                                        <p:tav tm="0">
                                          <p:val>
                                            <p:strVal val="ppt_h"/>
                                          </p:val>
                                        </p:tav>
                                        <p:tav tm="100000">
                                          <p:val>
                                            <p:fltVal val="0"/>
                                          </p:val>
                                        </p:tav>
                                      </p:tavLst>
                                    </p:anim>
                                    <p:set>
                                      <p:cBhvr>
                                        <p:cTn id="17" fill="hold">
                                          <p:stCondLst>
                                            <p:cond delay="2499"/>
                                          </p:stCondLst>
                                        </p:cTn>
                                        <p:tgtEl>
                                          <p:spTgt spid="180"/>
                                        </p:tgtEl>
                                        <p:attrNameLst>
                                          <p:attrName>style.visibility</p:attrName>
                                        </p:attrNameLst>
                                      </p:cBhvr>
                                      <p:to>
                                        <p:strVal val="hidden"/>
                                      </p:to>
                                    </p:set>
                                  </p:childTnLst>
                                </p:cTn>
                              </p:par>
                            </p:childTnLst>
                          </p:cTn>
                        </p:par>
                        <p:par>
                          <p:cTn id="18" fill="hold">
                            <p:stCondLst>
                              <p:cond delay="2500"/>
                            </p:stCondLst>
                            <p:childTnLst>
                              <p:par>
                                <p:cTn id="19" presetID="10" presetClass="entr" presetSubtype="0" fill="hold" grpId="4" nodeType="afterEffect">
                                  <p:stCondLst>
                                    <p:cond delay="0"/>
                                  </p:stCondLst>
                                  <p:iterate>
                                    <p:tmAbs val="0"/>
                                  </p:iterate>
                                  <p:childTnLst>
                                    <p:set>
                                      <p:cBhvr>
                                        <p:cTn id="20" fill="hold"/>
                                        <p:tgtEl>
                                          <p:spTgt spid="181"/>
                                        </p:tgtEl>
                                        <p:attrNameLst>
                                          <p:attrName>style.visibility</p:attrName>
                                        </p:attrNameLst>
                                      </p:cBhvr>
                                      <p:to>
                                        <p:strVal val="visible"/>
                                      </p:to>
                                    </p:set>
                                    <p:animEffect transition="in" filter="fade">
                                      <p:cBhvr>
                                        <p:cTn id="21" dur="1000"/>
                                        <p:tgtEl>
                                          <p:spTgt spid="181"/>
                                        </p:tgtEl>
                                      </p:cBhvr>
                                    </p:animEffect>
                                  </p:childTnLst>
                                </p:cTn>
                              </p:par>
                            </p:childTnLst>
                          </p:cTn>
                        </p:par>
                        <p:par>
                          <p:cTn id="22" fill="hold">
                            <p:stCondLst>
                              <p:cond delay="3500"/>
                            </p:stCondLst>
                            <p:childTnLst>
                              <p:par>
                                <p:cTn id="23" presetID="22" presetClass="entr" presetSubtype="8" fill="hold" grpId="5" nodeType="afterEffect">
                                  <p:stCondLst>
                                    <p:cond delay="0"/>
                                  </p:stCondLst>
                                  <p:iterate>
                                    <p:tmAbs val="0"/>
                                  </p:iterate>
                                  <p:childTnLst>
                                    <p:set>
                                      <p:cBhvr>
                                        <p:cTn id="24" fill="hold"/>
                                        <p:tgtEl>
                                          <p:spTgt spid="182"/>
                                        </p:tgtEl>
                                        <p:attrNameLst>
                                          <p:attrName>style.visibility</p:attrName>
                                        </p:attrNameLst>
                                      </p:cBhvr>
                                      <p:to>
                                        <p:strVal val="visible"/>
                                      </p:to>
                                    </p:set>
                                    <p:animEffect transition="in" filter="wipe(left)">
                                      <p:cBhvr>
                                        <p:cTn id="25" dur="10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1" animBg="1" advAuto="0"/>
      <p:bldP spid="180" grpId="2" animBg="1" advAuto="0"/>
      <p:bldP spid="180" grpId="3" animBg="1" advAuto="0"/>
      <p:bldP spid="181" grpId="4" animBg="1" advAuto="0"/>
      <p:bldP spid="182" grpId="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p:nvPr/>
        </p:nvSpPr>
        <p:spPr>
          <a:xfrm>
            <a:off x="1564501" y="1185353"/>
            <a:ext cx="6014998" cy="548046"/>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200"/>
            </a:lvl1pPr>
          </a:lstStyle>
          <a:p>
            <a:pPr lvl="0">
              <a:defRPr sz="1800" i="0"/>
            </a:pPr>
            <a:r>
              <a:rPr sz="3200" i="1"/>
              <a:t>Doing the Transparency Protocol</a:t>
            </a:r>
          </a:p>
        </p:txBody>
      </p:sp>
      <p:sp>
        <p:nvSpPr>
          <p:cNvPr id="185" name="Shape 185"/>
          <p:cNvSpPr/>
          <p:nvPr/>
        </p:nvSpPr>
        <p:spPr>
          <a:xfrm>
            <a:off x="-295726" y="1783740"/>
            <a:ext cx="9184641" cy="123342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742950" lvl="1" indent="-285750">
              <a:lnSpc>
                <a:spcPct val="90000"/>
              </a:lnSpc>
              <a:spcBef>
                <a:spcPts val="500"/>
              </a:spcBef>
              <a:buSzPct val="100000"/>
              <a:buBlip>
                <a:blip r:embed="rId2"/>
              </a:buBlip>
              <a:defRPr sz="1800" i="0"/>
            </a:pPr>
            <a:r>
              <a:rPr sz="2000">
                <a:latin typeface="Comic Sans MS"/>
                <a:ea typeface="Comic Sans MS"/>
                <a:cs typeface="Comic Sans MS"/>
                <a:sym typeface="Comic Sans MS"/>
              </a:rPr>
              <a:t> Pour the sample water into the tube until the image  at the bottom of</a:t>
            </a:r>
          </a:p>
          <a:p>
            <a:pPr lvl="1">
              <a:lnSpc>
                <a:spcPct val="90000"/>
              </a:lnSpc>
              <a:spcBef>
                <a:spcPts val="500"/>
              </a:spcBef>
              <a:defRPr sz="1800" i="0"/>
            </a:pPr>
            <a:r>
              <a:rPr sz="2000">
                <a:latin typeface="Comic Sans MS"/>
                <a:ea typeface="Comic Sans MS"/>
                <a:cs typeface="Comic Sans MS"/>
                <a:sym typeface="Comic Sans MS"/>
              </a:rPr>
              <a:t> the tube is no longer visible when looking directly through the water</a:t>
            </a:r>
          </a:p>
          <a:p>
            <a:pPr lvl="1">
              <a:lnSpc>
                <a:spcPct val="90000"/>
              </a:lnSpc>
              <a:spcBef>
                <a:spcPts val="500"/>
              </a:spcBef>
              <a:defRPr sz="1800" i="0"/>
            </a:pPr>
            <a:r>
              <a:rPr sz="2000">
                <a:latin typeface="Comic Sans MS"/>
                <a:ea typeface="Comic Sans MS"/>
                <a:cs typeface="Comic Sans MS"/>
                <a:sym typeface="Comic Sans MS"/>
              </a:rPr>
              <a:t> column to the image.</a:t>
            </a:r>
          </a:p>
        </p:txBody>
      </p:sp>
      <p:sp>
        <p:nvSpPr>
          <p:cNvPr id="186" name="Shape 186"/>
          <p:cNvSpPr/>
          <p:nvPr/>
        </p:nvSpPr>
        <p:spPr>
          <a:xfrm>
            <a:off x="-295726" y="3056129"/>
            <a:ext cx="9184641" cy="84023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742950" lvl="1" indent="-285750">
              <a:lnSpc>
                <a:spcPct val="90000"/>
              </a:lnSpc>
              <a:spcBef>
                <a:spcPts val="500"/>
              </a:spcBef>
              <a:buSzPct val="100000"/>
              <a:buBlip>
                <a:blip r:embed="rId2"/>
              </a:buBlip>
              <a:defRPr sz="1800" i="0"/>
            </a:pPr>
            <a:r>
              <a:rPr sz="2000">
                <a:latin typeface="Comic Sans MS"/>
                <a:ea typeface="Comic Sans MS"/>
                <a:cs typeface="Comic Sans MS"/>
                <a:sym typeface="Comic Sans MS"/>
              </a:rPr>
              <a:t> Rotate the tube while looking down through it to see if the black and </a:t>
            </a:r>
          </a:p>
          <a:p>
            <a:pPr lvl="1">
              <a:lnSpc>
                <a:spcPct val="90000"/>
              </a:lnSpc>
              <a:spcBef>
                <a:spcPts val="500"/>
              </a:spcBef>
              <a:defRPr sz="1800" i="0"/>
            </a:pPr>
            <a:r>
              <a:rPr sz="2000">
                <a:latin typeface="Comic Sans MS"/>
                <a:ea typeface="Comic Sans MS"/>
                <a:cs typeface="Comic Sans MS"/>
                <a:sym typeface="Comic Sans MS"/>
              </a:rPr>
              <a:t> white areas of the decal are distinguishable.</a:t>
            </a:r>
          </a:p>
        </p:txBody>
      </p:sp>
      <p:sp>
        <p:nvSpPr>
          <p:cNvPr id="187" name="Shape 187"/>
          <p:cNvSpPr/>
          <p:nvPr/>
        </p:nvSpPr>
        <p:spPr>
          <a:xfrm>
            <a:off x="-316046" y="4368482"/>
            <a:ext cx="9075054" cy="96088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742950" lvl="1" indent="-285750">
              <a:lnSpc>
                <a:spcPct val="90000"/>
              </a:lnSpc>
              <a:spcBef>
                <a:spcPts val="500"/>
              </a:spcBef>
              <a:buSzPct val="100000"/>
              <a:buBlip>
                <a:blip r:embed="rId2"/>
              </a:buBlip>
              <a:defRPr sz="1800" i="0"/>
            </a:pPr>
            <a:r>
              <a:rPr sz="2400">
                <a:latin typeface="Comic Sans MS"/>
                <a:ea typeface="Comic Sans MS"/>
                <a:cs typeface="Comic Sans MS"/>
                <a:sym typeface="Comic Sans MS"/>
              </a:rPr>
              <a:t> </a:t>
            </a:r>
            <a:r>
              <a:rPr sz="2000">
                <a:latin typeface="Comic Sans MS"/>
                <a:ea typeface="Comic Sans MS"/>
                <a:cs typeface="Comic Sans MS"/>
                <a:sym typeface="Comic Sans MS"/>
              </a:rPr>
              <a:t>Repeat this procedure two(2) more times - after each measurement</a:t>
            </a:r>
          </a:p>
          <a:p>
            <a:pPr lvl="1">
              <a:lnSpc>
                <a:spcPct val="90000"/>
              </a:lnSpc>
              <a:spcBef>
                <a:spcPts val="500"/>
              </a:spcBef>
              <a:defRPr sz="1800" i="0"/>
            </a:pPr>
            <a:r>
              <a:rPr sz="2000">
                <a:latin typeface="Comic Sans MS"/>
                <a:ea typeface="Comic Sans MS"/>
                <a:cs typeface="Comic Sans MS"/>
                <a:sym typeface="Comic Sans MS"/>
              </a:rPr>
              <a:t> pour the water sample back into bucket to mix original water sample</a:t>
            </a:r>
            <a:r>
              <a:rPr sz="2400">
                <a:latin typeface="Comic Sans MS"/>
                <a:ea typeface="Comic Sans MS"/>
                <a:cs typeface="Comic Sans MS"/>
                <a:sym typeface="Comic Sans MS"/>
              </a:rPr>
              <a:t>.</a:t>
            </a:r>
          </a:p>
        </p:txBody>
      </p:sp>
      <p:sp>
        <p:nvSpPr>
          <p:cNvPr id="188" name="Shape 188"/>
          <p:cNvSpPr/>
          <p:nvPr/>
        </p:nvSpPr>
        <p:spPr>
          <a:xfrm>
            <a:off x="-295726" y="3905301"/>
            <a:ext cx="9144001" cy="447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742950" lvl="1" indent="-285750">
              <a:lnSpc>
                <a:spcPct val="90000"/>
              </a:lnSpc>
              <a:spcBef>
                <a:spcPts val="500"/>
              </a:spcBef>
              <a:buSzPct val="100000"/>
              <a:buBlip>
                <a:blip r:embed="rId2"/>
              </a:buBlip>
              <a:defRPr sz="1800" i="0"/>
            </a:pPr>
            <a:r>
              <a:rPr sz="2000">
                <a:latin typeface="Comic Sans MS"/>
                <a:ea typeface="Comic Sans MS"/>
                <a:cs typeface="Comic Sans MS"/>
                <a:sym typeface="Comic Sans MS"/>
              </a:rPr>
              <a:t> Record the depth of water on your </a:t>
            </a:r>
            <a:r>
              <a:rPr sz="2000">
                <a:solidFill>
                  <a:srgbClr val="0930EB"/>
                </a:solidFill>
                <a:latin typeface="Comic Sans MS"/>
                <a:ea typeface="Comic Sans MS"/>
                <a:cs typeface="Comic Sans MS"/>
                <a:sym typeface="Comic Sans MS"/>
              </a:rPr>
              <a:t>Data Sheet</a:t>
            </a:r>
            <a:r>
              <a:rPr sz="2000">
                <a:latin typeface="Comic Sans MS"/>
                <a:ea typeface="Comic Sans MS"/>
                <a:cs typeface="Comic Sans MS"/>
                <a:sym typeface="Comic Sans MS"/>
              </a:rPr>
              <a:t> to the nearest 1 cm.</a:t>
            </a:r>
          </a:p>
        </p:txBody>
      </p:sp>
      <p:sp>
        <p:nvSpPr>
          <p:cNvPr id="189" name="Shape 189"/>
          <p:cNvSpPr/>
          <p:nvPr/>
        </p:nvSpPr>
        <p:spPr>
          <a:xfrm>
            <a:off x="-245521" y="5419554"/>
            <a:ext cx="9184641" cy="130454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742950" lvl="1" indent="-285750">
              <a:spcBef>
                <a:spcPts val="500"/>
              </a:spcBef>
              <a:buSzPct val="100000"/>
              <a:buBlip>
                <a:blip r:embed="rId2"/>
              </a:buBlip>
              <a:defRPr sz="1800" i="0"/>
            </a:pPr>
            <a:r>
              <a:rPr sz="2000">
                <a:latin typeface="Comic Sans MS"/>
                <a:ea typeface="Comic Sans MS"/>
                <a:cs typeface="Comic Sans MS"/>
                <a:sym typeface="Comic Sans MS"/>
              </a:rPr>
              <a:t> If the tube is filled to the top and you can still see the image, simply </a:t>
            </a:r>
          </a:p>
          <a:p>
            <a:pPr lvl="1">
              <a:spcBef>
                <a:spcPts val="500"/>
              </a:spcBef>
              <a:defRPr sz="1800" i="0"/>
            </a:pPr>
            <a:r>
              <a:rPr sz="2000">
                <a:latin typeface="Comic Sans MS"/>
                <a:ea typeface="Comic Sans MS"/>
                <a:cs typeface="Comic Sans MS"/>
                <a:sym typeface="Comic Sans MS"/>
              </a:rPr>
              <a:t> record the length of the Tube (120cm) and put a greater than (&gt;) </a:t>
            </a:r>
          </a:p>
          <a:p>
            <a:pPr lvl="1">
              <a:spcBef>
                <a:spcPts val="500"/>
              </a:spcBef>
              <a:defRPr sz="1800" i="0"/>
            </a:pPr>
            <a:r>
              <a:rPr sz="2000">
                <a:latin typeface="Comic Sans MS"/>
                <a:ea typeface="Comic Sans MS"/>
                <a:cs typeface="Comic Sans MS"/>
                <a:sym typeface="Comic Sans MS"/>
              </a:rPr>
              <a:t>      symbol in front of it.</a:t>
            </a:r>
          </a:p>
        </p:txBody>
      </p:sp>
    </p:spTree>
  </p:cSld>
  <p:clrMapOvr>
    <a:masterClrMapping/>
  </p:clrMapOvr>
  <p:transition xmlns:p14="http://schemas.microsoft.com/office/powerpoint/2010/main" spd="slow">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hape 38"/>
          <p:cNvSpPr/>
          <p:nvPr/>
        </p:nvSpPr>
        <p:spPr>
          <a:xfrm>
            <a:off x="546100" y="2419350"/>
            <a:ext cx="5181600" cy="16841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8600" lvl="0" indent="-228600">
              <a:buSzPct val="100000"/>
              <a:buBlip>
                <a:blip r:embed="rId3"/>
              </a:buBlip>
              <a:defRPr sz="1800" i="0"/>
            </a:pPr>
            <a:r>
              <a:t>Sustains plant and animal life</a:t>
            </a:r>
          </a:p>
          <a:p>
            <a:pPr marL="228600" lvl="0" indent="-228600">
              <a:buSzPct val="100000"/>
              <a:buBlip>
                <a:blip r:embed="rId3"/>
              </a:buBlip>
              <a:defRPr sz="1800" i="0"/>
            </a:pPr>
            <a:r>
              <a:t>Only ~.003% of Earth’s water is consumable by humans</a:t>
            </a:r>
          </a:p>
          <a:p>
            <a:pPr marL="228600" lvl="0" indent="-228600">
              <a:buSzPct val="100000"/>
              <a:buBlip>
                <a:blip r:embed="rId3"/>
              </a:buBlip>
              <a:defRPr sz="1800" i="0"/>
            </a:pPr>
            <a:r>
              <a:t>Helps shape the Earth’s surface</a:t>
            </a:r>
          </a:p>
          <a:p>
            <a:pPr marL="228600" lvl="0" indent="-228600">
              <a:buSzPct val="100000"/>
              <a:buBlip>
                <a:blip r:embed="rId3"/>
              </a:buBlip>
              <a:defRPr sz="1800" i="0"/>
            </a:pPr>
            <a:r>
              <a:t>Covers approximately 70% of Earth’s surface</a:t>
            </a:r>
          </a:p>
          <a:p>
            <a:pPr marL="228600" lvl="0" indent="-228600">
              <a:buSzPct val="100000"/>
              <a:buBlip>
                <a:blip r:embed="rId3"/>
              </a:buBlip>
              <a:defRPr sz="1800" i="0"/>
            </a:pPr>
            <a:r>
              <a:t>Key role in formation of weather</a:t>
            </a:r>
          </a:p>
        </p:txBody>
      </p:sp>
      <p:pic>
        <p:nvPicPr>
          <p:cNvPr id="39" name="boys_watertransp_.jpg" descr="boys_watertransp_"/>
          <p:cNvPicPr/>
          <p:nvPr/>
        </p:nvPicPr>
        <p:blipFill>
          <a:blip r:embed="rId4">
            <a:extLst/>
          </a:blip>
          <a:stretch>
            <a:fillRect/>
          </a:stretch>
        </p:blipFill>
        <p:spPr>
          <a:xfrm>
            <a:off x="6001295" y="2460078"/>
            <a:ext cx="2768055" cy="2768056"/>
          </a:xfrm>
          <a:prstGeom prst="rect">
            <a:avLst/>
          </a:prstGeom>
          <a:ln w="12700">
            <a:miter lim="400000"/>
          </a:ln>
        </p:spPr>
      </p:pic>
      <p:sp>
        <p:nvSpPr>
          <p:cNvPr id="40" name="Shape 40"/>
          <p:cNvSpPr/>
          <p:nvPr/>
        </p:nvSpPr>
        <p:spPr>
          <a:xfrm>
            <a:off x="580021" y="4473575"/>
            <a:ext cx="8136358" cy="16841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defRPr sz="1800" i="0"/>
            </a:pPr>
            <a:r>
              <a:rPr i="1"/>
              <a:t>We do not just drink water; we are water. Water</a:t>
            </a:r>
          </a:p>
          <a:p>
            <a:pPr lvl="0">
              <a:defRPr sz="1800" i="0"/>
            </a:pPr>
            <a:r>
              <a:rPr i="1"/>
              <a:t>constitutes 50 to 90 percent of the weight of all</a:t>
            </a:r>
          </a:p>
          <a:p>
            <a:pPr lvl="0">
              <a:defRPr sz="1800" i="0"/>
            </a:pPr>
            <a:r>
              <a:rPr i="1"/>
              <a:t>living organisms. It is one of the most abundant</a:t>
            </a:r>
          </a:p>
          <a:p>
            <a:pPr lvl="0">
              <a:defRPr sz="1800" i="0"/>
            </a:pPr>
            <a:r>
              <a:rPr i="1"/>
              <a:t>and important substances on Earth. Water sustains plant and animal life, plays a key role in the formation of weather, helps to shape the surface of the planet through erosion and other processes.</a:t>
            </a:r>
          </a:p>
        </p:txBody>
      </p:sp>
      <p:sp>
        <p:nvSpPr>
          <p:cNvPr id="41" name="Shape 41"/>
          <p:cNvSpPr/>
          <p:nvPr/>
        </p:nvSpPr>
        <p:spPr>
          <a:xfrm>
            <a:off x="384182" y="1481565"/>
            <a:ext cx="8375636" cy="70816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457200">
              <a:defRPr sz="4400" i="0"/>
            </a:lvl1pPr>
          </a:lstStyle>
          <a:p>
            <a:pPr lvl="0">
              <a:defRPr sz="1800"/>
            </a:pPr>
            <a:r>
              <a:rPr sz="4400"/>
              <a:t>Why Investigate Surface Waters?</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water-digital-art-hd-wallpaper-1920x1080-4178.jpg"/>
          <p:cNvPicPr/>
          <p:nvPr/>
        </p:nvPicPr>
        <p:blipFill>
          <a:blip r:embed="rId2">
            <a:extLst/>
          </a:blip>
          <a:stretch>
            <a:fillRect/>
          </a:stretch>
        </p:blipFill>
        <p:spPr>
          <a:xfrm>
            <a:off x="-541814" y="1175787"/>
            <a:ext cx="10227628" cy="5753040"/>
          </a:xfrm>
          <a:prstGeom prst="rect">
            <a:avLst/>
          </a:prstGeom>
          <a:ln w="12700">
            <a:miter lim="400000"/>
          </a:ln>
        </p:spPr>
      </p:pic>
      <p:sp>
        <p:nvSpPr>
          <p:cNvPr id="192" name="Shape 192"/>
          <p:cNvSpPr/>
          <p:nvPr/>
        </p:nvSpPr>
        <p:spPr>
          <a:xfrm>
            <a:off x="2569884" y="5612702"/>
            <a:ext cx="4004232" cy="548046"/>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200">
                <a:solidFill>
                  <a:srgbClr val="FFFFFF"/>
                </a:solidFill>
              </a:defRPr>
            </a:lvl1pPr>
          </a:lstStyle>
          <a:p>
            <a:pPr lvl="0">
              <a:defRPr sz="1800" i="0">
                <a:solidFill>
                  <a:srgbClr val="000000"/>
                </a:solidFill>
              </a:defRPr>
            </a:pPr>
            <a:r>
              <a:rPr sz="3200" i="1">
                <a:solidFill>
                  <a:srgbClr val="FFFFFF"/>
                </a:solidFill>
              </a:rPr>
              <a:t>What’s in your water?</a:t>
            </a:r>
          </a:p>
        </p:txBody>
      </p:sp>
      <p:sp>
        <p:nvSpPr>
          <p:cNvPr id="193" name="Shape 193"/>
          <p:cNvSpPr>
            <a:spLocks noGrp="1"/>
          </p:cNvSpPr>
          <p:nvPr>
            <p:ph type="title" idx="4294967295"/>
          </p:nvPr>
        </p:nvSpPr>
        <p:spPr>
          <a:xfrm>
            <a:off x="222250" y="1601491"/>
            <a:ext cx="8699501" cy="1143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p>
            <a:pPr lvl="0">
              <a:defRPr sz="1800"/>
            </a:pPr>
            <a:r>
              <a:rPr sz="4400"/>
              <a:t>Electrical Conductivity</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1750"/>
                                  </p:stCondLst>
                                  <p:iterate>
                                    <p:tmAbs val="0"/>
                                  </p:iterate>
                                  <p:childTnLst>
                                    <p:set>
                                      <p:cBhvr>
                                        <p:cTn id="6" fill="hold"/>
                                        <p:tgtEl>
                                          <p:spTgt spid="192"/>
                                        </p:tgtEl>
                                        <p:attrNameLst>
                                          <p:attrName>style.visibility</p:attrName>
                                        </p:attrNameLst>
                                      </p:cBhvr>
                                      <p:to>
                                        <p:strVal val="visible"/>
                                      </p:to>
                                    </p:set>
                                    <p:animEffect transition="in" filter="dissolve">
                                      <p:cBhvr>
                                        <p:cTn id="7" dur="2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 grpId="1"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a:spLocks noGrp="1"/>
          </p:cNvSpPr>
          <p:nvPr>
            <p:ph type="title" idx="4294967295"/>
          </p:nvPr>
        </p:nvSpPr>
        <p:spPr>
          <a:xfrm>
            <a:off x="222250" y="994474"/>
            <a:ext cx="8699500" cy="1143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p>
            <a:pPr lvl="0">
              <a:defRPr sz="1800"/>
            </a:pPr>
            <a:r>
              <a:rPr sz="4400"/>
              <a:t>Electrical Conductivity Protocol</a:t>
            </a:r>
          </a:p>
        </p:txBody>
      </p:sp>
      <p:pic>
        <p:nvPicPr>
          <p:cNvPr id="196" name="pasted-image.tif"/>
          <p:cNvPicPr/>
          <p:nvPr/>
        </p:nvPicPr>
        <p:blipFill>
          <a:blip r:embed="rId3">
            <a:extLst/>
          </a:blip>
          <a:stretch>
            <a:fillRect/>
          </a:stretch>
        </p:blipFill>
        <p:spPr>
          <a:xfrm>
            <a:off x="698925" y="2059176"/>
            <a:ext cx="2140930" cy="4300528"/>
          </a:xfrm>
          <a:prstGeom prst="rect">
            <a:avLst/>
          </a:prstGeom>
          <a:ln w="12700">
            <a:miter lim="400000"/>
          </a:ln>
        </p:spPr>
      </p:pic>
      <p:sp>
        <p:nvSpPr>
          <p:cNvPr id="197" name="Shape 197"/>
          <p:cNvSpPr>
            <a:spLocks noGrp="1"/>
          </p:cNvSpPr>
          <p:nvPr>
            <p:ph type="body" idx="4294967295"/>
          </p:nvPr>
        </p:nvSpPr>
        <p:spPr>
          <a:xfrm>
            <a:off x="2979821" y="2343592"/>
            <a:ext cx="5904381" cy="376073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marL="198881" lvl="0" indent="-198881" defTabSz="795527">
              <a:lnSpc>
                <a:spcPct val="90000"/>
              </a:lnSpc>
              <a:spcBef>
                <a:spcPts val="500"/>
              </a:spcBef>
              <a:buBlip>
                <a:blip r:embed="rId4"/>
              </a:buBlip>
              <a:defRPr sz="1800"/>
            </a:pPr>
            <a:r>
              <a:rPr sz="2088"/>
              <a:t> </a:t>
            </a:r>
            <a:r>
              <a:rPr sz="1914"/>
              <a:t>How does a rain event or snow melt affect   </a:t>
            </a:r>
          </a:p>
          <a:p>
            <a:pPr marL="0" lvl="0" indent="0" defTabSz="795527">
              <a:lnSpc>
                <a:spcPct val="90000"/>
              </a:lnSpc>
              <a:spcBef>
                <a:spcPts val="500"/>
              </a:spcBef>
              <a:buSzTx/>
              <a:buNone/>
              <a:defRPr sz="1800"/>
            </a:pPr>
            <a:r>
              <a:rPr sz="1914"/>
              <a:t>     conductivity?</a:t>
            </a:r>
          </a:p>
          <a:p>
            <a:pPr marL="430911" lvl="0" indent="-232029" defTabSz="795527">
              <a:lnSpc>
                <a:spcPct val="90000"/>
              </a:lnSpc>
              <a:spcBef>
                <a:spcPts val="500"/>
              </a:spcBef>
              <a:buBlip>
                <a:blip r:embed="rId4"/>
              </a:buBlip>
              <a:defRPr sz="1800"/>
            </a:pPr>
            <a:endParaRPr sz="2088"/>
          </a:p>
          <a:p>
            <a:pPr marL="282470" lvl="0" indent="-282470" defTabSz="795527">
              <a:lnSpc>
                <a:spcPct val="90000"/>
              </a:lnSpc>
              <a:spcBef>
                <a:spcPts val="500"/>
              </a:spcBef>
              <a:buBlip>
                <a:blip r:embed="rId4"/>
              </a:buBlip>
              <a:defRPr sz="1800"/>
            </a:pPr>
            <a:r>
              <a:rPr sz="1914"/>
              <a:t>What human activities can impact the conductivity of water at the study site?</a:t>
            </a:r>
          </a:p>
          <a:p>
            <a:pPr marL="0" lvl="0" indent="0" defTabSz="795527">
              <a:lnSpc>
                <a:spcPct val="90000"/>
              </a:lnSpc>
              <a:spcBef>
                <a:spcPts val="500"/>
              </a:spcBef>
              <a:buSzTx/>
              <a:buNone/>
              <a:defRPr sz="1800"/>
            </a:pPr>
            <a:endParaRPr sz="1914"/>
          </a:p>
          <a:p>
            <a:pPr marL="282470" lvl="0" indent="-282470" defTabSz="795527">
              <a:lnSpc>
                <a:spcPct val="90000"/>
              </a:lnSpc>
              <a:spcBef>
                <a:spcPts val="500"/>
              </a:spcBef>
              <a:buBlip>
                <a:blip r:embed="rId4"/>
              </a:buBlip>
              <a:defRPr sz="1800"/>
            </a:pPr>
            <a:r>
              <a:rPr sz="1914"/>
              <a:t>What local water quality standards govern the use and management of local water sources?</a:t>
            </a:r>
          </a:p>
          <a:p>
            <a:pPr marL="430911" lvl="0" indent="-232029" defTabSz="795527">
              <a:lnSpc>
                <a:spcPct val="90000"/>
              </a:lnSpc>
              <a:spcBef>
                <a:spcPts val="500"/>
              </a:spcBef>
              <a:buBlip>
                <a:blip r:embed="rId4"/>
              </a:buBlip>
              <a:defRPr sz="1800"/>
            </a:pPr>
            <a:endParaRPr sz="1914"/>
          </a:p>
          <a:p>
            <a:pPr marL="182308" lvl="0" indent="-182308" defTabSz="795527">
              <a:lnSpc>
                <a:spcPct val="90000"/>
              </a:lnSpc>
              <a:spcBef>
                <a:spcPts val="500"/>
              </a:spcBef>
              <a:buBlip>
                <a:blip r:embed="rId4"/>
              </a:buBlip>
              <a:defRPr sz="1800"/>
            </a:pPr>
            <a:r>
              <a:rPr sz="1914"/>
              <a:t> How does the electrical conductivity of water at the </a:t>
            </a:r>
          </a:p>
          <a:p>
            <a:pPr marL="0" lvl="0" indent="0" defTabSz="795527">
              <a:lnSpc>
                <a:spcPct val="90000"/>
              </a:lnSpc>
              <a:spcBef>
                <a:spcPts val="500"/>
              </a:spcBef>
              <a:buSzTx/>
              <a:buNone/>
              <a:defRPr sz="1800"/>
            </a:pPr>
            <a:r>
              <a:rPr sz="1914"/>
              <a:t>     study site vary across seasons?</a:t>
            </a:r>
          </a:p>
        </p:txBody>
      </p:sp>
      <p:sp>
        <p:nvSpPr>
          <p:cNvPr id="198" name="Shape 198"/>
          <p:cNvSpPr/>
          <p:nvPr/>
        </p:nvSpPr>
        <p:spPr>
          <a:xfrm>
            <a:off x="462514" y="6308725"/>
            <a:ext cx="3345835" cy="31339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ct val="90000"/>
              </a:lnSpc>
              <a:spcBef>
                <a:spcPts val="600"/>
              </a:spcBef>
              <a:defRPr sz="1600">
                <a:solidFill>
                  <a:srgbClr val="1C3DF5"/>
                </a:solidFill>
              </a:defRPr>
            </a:lvl1pPr>
          </a:lstStyle>
          <a:p>
            <a:pPr lvl="0">
              <a:defRPr sz="1800" i="0">
                <a:solidFill>
                  <a:srgbClr val="000000"/>
                </a:solidFill>
              </a:defRPr>
            </a:pPr>
            <a:r>
              <a:rPr sz="1600" i="1">
                <a:solidFill>
                  <a:srgbClr val="1C3DF5"/>
                </a:solidFill>
              </a:rPr>
              <a:t>measured in µS/cm or µmho/cm</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1000"/>
                                  </p:stCondLst>
                                  <p:iterate>
                                    <p:tmAbs val="0"/>
                                  </p:iterate>
                                  <p:childTnLst>
                                    <p:set>
                                      <p:cBhvr>
                                        <p:cTn id="6" fill="hold"/>
                                        <p:tgtEl>
                                          <p:spTgt spid="197"/>
                                        </p:tgtEl>
                                        <p:attrNameLst>
                                          <p:attrName>style.visibility</p:attrName>
                                        </p:attrNameLst>
                                      </p:cBhvr>
                                      <p:to>
                                        <p:strVal val="visible"/>
                                      </p:to>
                                    </p:set>
                                    <p:animEffect transition="in" filter="wipe(up)">
                                      <p:cBhvr>
                                        <p:cTn id="7" dur="6000"/>
                                        <p:tgtEl>
                                          <p:spTgt spid="197"/>
                                        </p:tgtEl>
                                      </p:cBhvr>
                                    </p:animEffect>
                                  </p:childTnLst>
                                </p:cTn>
                              </p:par>
                            </p:childTnLst>
                          </p:cTn>
                        </p:par>
                        <p:par>
                          <p:cTn id="8" fill="hold">
                            <p:stCondLst>
                              <p:cond delay="7000"/>
                            </p:stCondLst>
                            <p:childTnLst>
                              <p:par>
                                <p:cTn id="9" presetID="1" presetClass="entr" presetSubtype="0" fill="hold" grpId="2" nodeType="afterEffect">
                                  <p:stCondLst>
                                    <p:cond delay="2250"/>
                                  </p:stCondLst>
                                  <p:iterate type="lt">
                                    <p:tmAbs val="0"/>
                                  </p:iterate>
                                  <p:childTnLst>
                                    <p:set>
                                      <p:cBhvr>
                                        <p:cTn id="10" fill="hold"/>
                                        <p:tgtEl>
                                          <p:spTgt spid="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1" animBg="1" advAuto="0"/>
      <p:bldP spid="198" grpId="2"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title" idx="4294967295"/>
          </p:nvPr>
        </p:nvSpPr>
        <p:spPr>
          <a:xfrm>
            <a:off x="-1" y="1147762"/>
            <a:ext cx="9144002" cy="990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2800"/>
            </a:lvl1pPr>
          </a:lstStyle>
          <a:p>
            <a:pPr lvl="0">
              <a:defRPr sz="1800"/>
            </a:pPr>
            <a:r>
              <a:rPr sz="2800"/>
              <a:t>Why do GLOBE scientists use electrical conductivity measurements?</a:t>
            </a:r>
          </a:p>
        </p:txBody>
      </p:sp>
      <p:sp>
        <p:nvSpPr>
          <p:cNvPr id="203" name="Shape 203"/>
          <p:cNvSpPr>
            <a:spLocks noGrp="1"/>
          </p:cNvSpPr>
          <p:nvPr>
            <p:ph type="body" idx="4294967295"/>
          </p:nvPr>
        </p:nvSpPr>
        <p:spPr>
          <a:xfrm>
            <a:off x="471487" y="3243262"/>
            <a:ext cx="8334820" cy="351790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marL="395514" lvl="1" indent="-293914">
              <a:spcBef>
                <a:spcPts val="500"/>
              </a:spcBef>
              <a:buClr>
                <a:srgbClr val="000000"/>
              </a:buClr>
              <a:buBlip>
                <a:blip r:embed="rId3"/>
              </a:buBlip>
              <a:defRPr sz="1800"/>
            </a:pPr>
            <a:r>
              <a:rPr sz="2400"/>
              <a:t>To help determine the usability of fresh water for different purposes</a:t>
            </a:r>
          </a:p>
          <a:p>
            <a:pPr marL="1104900" lvl="2" indent="-190500">
              <a:spcBef>
                <a:spcPts val="400"/>
              </a:spcBef>
              <a:buClr>
                <a:srgbClr val="000000"/>
              </a:buClr>
              <a:buSzPct val="25000"/>
              <a:buBlip>
                <a:blip r:embed="rId4"/>
              </a:buBlip>
              <a:defRPr sz="1800"/>
            </a:pPr>
            <a:r>
              <a:rPr sz="2000"/>
              <a:t>Drinking</a:t>
            </a:r>
          </a:p>
          <a:p>
            <a:pPr marL="1104900" lvl="2" indent="-190500">
              <a:spcBef>
                <a:spcPts val="400"/>
              </a:spcBef>
              <a:buClr>
                <a:srgbClr val="000000"/>
              </a:buClr>
              <a:buSzPct val="25000"/>
              <a:buBlip>
                <a:blip r:embed="rId4"/>
              </a:buBlip>
              <a:defRPr sz="1800"/>
            </a:pPr>
            <a:r>
              <a:rPr sz="2000"/>
              <a:t>Agriculture</a:t>
            </a:r>
          </a:p>
          <a:p>
            <a:pPr marL="1104900" lvl="2" indent="-190500">
              <a:spcBef>
                <a:spcPts val="400"/>
              </a:spcBef>
              <a:buClr>
                <a:srgbClr val="000000"/>
              </a:buClr>
              <a:buSzPct val="25000"/>
              <a:buBlip>
                <a:blip r:embed="rId4"/>
              </a:buBlip>
              <a:defRPr sz="1800"/>
            </a:pPr>
            <a:r>
              <a:rPr sz="2000"/>
              <a:t>Industrial</a:t>
            </a:r>
          </a:p>
          <a:p>
            <a:pPr marL="419100" lvl="1" indent="-304800">
              <a:spcBef>
                <a:spcPts val="500"/>
              </a:spcBef>
              <a:buClr>
                <a:srgbClr val="000000"/>
              </a:buClr>
              <a:buBlip>
                <a:blip r:embed="rId3"/>
              </a:buBlip>
              <a:defRPr sz="1800"/>
            </a:pPr>
            <a:r>
              <a:rPr sz="2400"/>
              <a:t>To determine the overall loading of salts and other compounds dissolved in fresh water</a:t>
            </a:r>
          </a:p>
          <a:p>
            <a:pPr marL="1104900" lvl="2" indent="-190500">
              <a:spcBef>
                <a:spcPts val="400"/>
              </a:spcBef>
              <a:buClr>
                <a:srgbClr val="000000"/>
              </a:buClr>
              <a:buSzPct val="25000"/>
              <a:buBlip>
                <a:blip r:embed="rId4"/>
              </a:buBlip>
              <a:defRPr sz="1800"/>
            </a:pPr>
            <a:r>
              <a:rPr sz="2000"/>
              <a:t>Snow melt</a:t>
            </a:r>
          </a:p>
          <a:p>
            <a:pPr marL="1104900" lvl="2" indent="-190500">
              <a:spcBef>
                <a:spcPts val="400"/>
              </a:spcBef>
              <a:buClr>
                <a:srgbClr val="000000"/>
              </a:buClr>
              <a:buSzPct val="25000"/>
              <a:buBlip>
                <a:blip r:embed="rId4"/>
              </a:buBlip>
              <a:defRPr sz="1800"/>
            </a:pPr>
            <a:r>
              <a:rPr sz="2000"/>
              <a:t>Industrial runoff</a:t>
            </a:r>
          </a:p>
        </p:txBody>
      </p:sp>
      <p:sp>
        <p:nvSpPr>
          <p:cNvPr id="204" name="Shape 204"/>
          <p:cNvSpPr/>
          <p:nvPr/>
        </p:nvSpPr>
        <p:spPr>
          <a:xfrm>
            <a:off x="250714" y="2266710"/>
            <a:ext cx="8582309" cy="103646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a:solidFill>
                  <a:srgbClr val="3333CC"/>
                </a:solidFill>
                <a:latin typeface="Arial Bold"/>
                <a:ea typeface="Arial Bold"/>
                <a:cs typeface="Arial Bold"/>
                <a:sym typeface="Arial Bold"/>
              </a:rPr>
              <a:t>Electrical Conductivity </a:t>
            </a:r>
            <a:r>
              <a:rPr sz="2200"/>
              <a:t>is:</a:t>
            </a:r>
            <a:r>
              <a:rPr sz="2200" b="1"/>
              <a:t> </a:t>
            </a:r>
            <a:r>
              <a:rPr sz="2200" b="1" i="1"/>
              <a:t>an indirect measure for finding the</a:t>
            </a:r>
            <a:r>
              <a:rPr sz="2200" b="1" i="1">
                <a:solidFill>
                  <a:srgbClr val="3333CC"/>
                </a:solidFill>
              </a:rPr>
              <a:t> </a:t>
            </a:r>
          </a:p>
          <a:p>
            <a:pPr lvl="0">
              <a:defRPr sz="1800" i="0"/>
            </a:pPr>
            <a:r>
              <a:rPr sz="2200" b="1" i="1">
                <a:solidFill>
                  <a:srgbClr val="3333CC"/>
                </a:solidFill>
              </a:rPr>
              <a:t>                                           </a:t>
            </a:r>
            <a:r>
              <a:rPr sz="2200" b="1" i="1"/>
              <a:t>total dissolved solids</a:t>
            </a:r>
            <a:r>
              <a:rPr sz="2200" b="1" i="1">
                <a:solidFill>
                  <a:srgbClr val="3333CC"/>
                </a:solidFill>
              </a:rPr>
              <a:t> </a:t>
            </a:r>
            <a:r>
              <a:rPr sz="2200" b="1" i="1"/>
              <a:t>in a water body.</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500"/>
                                  </p:stCondLst>
                                  <p:iterate>
                                    <p:tmAbs val="0"/>
                                  </p:iterate>
                                  <p:childTnLst>
                                    <p:set>
                                      <p:cBhvr>
                                        <p:cTn id="6" fill="hold"/>
                                        <p:tgtEl>
                                          <p:spTgt spid="204"/>
                                        </p:tgtEl>
                                        <p:attrNameLst>
                                          <p:attrName>style.visibility</p:attrName>
                                        </p:attrNameLst>
                                      </p:cBhvr>
                                      <p:to>
                                        <p:strVal val="visible"/>
                                      </p:to>
                                    </p:set>
                                    <p:animEffect transition="in" filter="strips(downRight)">
                                      <p:cBhvr>
                                        <p:cTn id="7" dur="3000"/>
                                        <p:tgtEl>
                                          <p:spTgt spid="2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2" nodeType="clickEffect">
                                  <p:stCondLst>
                                    <p:cond delay="0"/>
                                  </p:stCondLst>
                                  <p:iterate>
                                    <p:tmAbs val="0"/>
                                  </p:iterate>
                                  <p:childTnLst>
                                    <p:set>
                                      <p:cBhvr>
                                        <p:cTn id="11" fill="hold"/>
                                        <p:tgtEl>
                                          <p:spTgt spid="203">
                                            <p:bg/>
                                          </p:spTgt>
                                        </p:tgtEl>
                                        <p:attrNameLst>
                                          <p:attrName>style.visibility</p:attrName>
                                        </p:attrNameLst>
                                      </p:cBhvr>
                                      <p:to>
                                        <p:strVal val="visible"/>
                                      </p:to>
                                    </p:set>
                                    <p:animEffect transition="in" filter="wipe(up)">
                                      <p:cBhvr>
                                        <p:cTn id="12" dur="5000"/>
                                        <p:tgtEl>
                                          <p:spTgt spid="203">
                                            <p:bg/>
                                          </p:spTgt>
                                        </p:tgtEl>
                                      </p:cBhvr>
                                    </p:animEffect>
                                  </p:childTnLst>
                                </p:cTn>
                              </p:par>
                              <p:par>
                                <p:cTn id="13" presetID="22" presetClass="entr" presetSubtype="1" fill="hold" grpId="2">
                                  <p:stCondLst>
                                    <p:cond delay="0"/>
                                  </p:stCondLst>
                                  <p:iterate>
                                    <p:tmAbs val="0"/>
                                  </p:iterate>
                                  <p:childTnLst>
                                    <p:set>
                                      <p:cBhvr>
                                        <p:cTn id="14" fill="hold"/>
                                        <p:tgtEl>
                                          <p:spTgt spid="203">
                                            <p:txEl>
                                              <p:pRg st="0" end="0"/>
                                            </p:txEl>
                                          </p:spTgt>
                                        </p:tgtEl>
                                        <p:attrNameLst>
                                          <p:attrName>style.visibility</p:attrName>
                                        </p:attrNameLst>
                                      </p:cBhvr>
                                      <p:to>
                                        <p:strVal val="visible"/>
                                      </p:to>
                                    </p:set>
                                    <p:animEffect transition="in" filter="wipe(up)">
                                      <p:cBhvr>
                                        <p:cTn id="15" dur="5000"/>
                                        <p:tgtEl>
                                          <p:spTgt spid="203">
                                            <p:txEl>
                                              <p:pRg st="0" end="0"/>
                                            </p:txEl>
                                          </p:spTgt>
                                        </p:tgtEl>
                                      </p:cBhvr>
                                    </p:animEffect>
                                  </p:childTnLst>
                                </p:cTn>
                              </p:par>
                              <p:par>
                                <p:cTn id="16" presetID="22" presetClass="entr" presetSubtype="1" fill="hold" grpId="2">
                                  <p:stCondLst>
                                    <p:cond delay="0"/>
                                  </p:stCondLst>
                                  <p:iterate>
                                    <p:tmAbs val="0"/>
                                  </p:iterate>
                                  <p:childTnLst>
                                    <p:set>
                                      <p:cBhvr>
                                        <p:cTn id="17" fill="hold"/>
                                        <p:tgtEl>
                                          <p:spTgt spid="203">
                                            <p:txEl>
                                              <p:pRg st="1" end="1"/>
                                            </p:txEl>
                                          </p:spTgt>
                                        </p:tgtEl>
                                        <p:attrNameLst>
                                          <p:attrName>style.visibility</p:attrName>
                                        </p:attrNameLst>
                                      </p:cBhvr>
                                      <p:to>
                                        <p:strVal val="visible"/>
                                      </p:to>
                                    </p:set>
                                    <p:animEffect transition="in" filter="wipe(up)">
                                      <p:cBhvr>
                                        <p:cTn id="18" dur="5000"/>
                                        <p:tgtEl>
                                          <p:spTgt spid="203">
                                            <p:txEl>
                                              <p:pRg st="1" end="1"/>
                                            </p:txEl>
                                          </p:spTgt>
                                        </p:tgtEl>
                                      </p:cBhvr>
                                    </p:animEffect>
                                  </p:childTnLst>
                                </p:cTn>
                              </p:par>
                              <p:par>
                                <p:cTn id="19" presetID="22" presetClass="entr" presetSubtype="1" fill="hold" grpId="2">
                                  <p:stCondLst>
                                    <p:cond delay="0"/>
                                  </p:stCondLst>
                                  <p:iterate>
                                    <p:tmAbs val="0"/>
                                  </p:iterate>
                                  <p:childTnLst>
                                    <p:set>
                                      <p:cBhvr>
                                        <p:cTn id="20" fill="hold"/>
                                        <p:tgtEl>
                                          <p:spTgt spid="203">
                                            <p:txEl>
                                              <p:pRg st="2" end="2"/>
                                            </p:txEl>
                                          </p:spTgt>
                                        </p:tgtEl>
                                        <p:attrNameLst>
                                          <p:attrName>style.visibility</p:attrName>
                                        </p:attrNameLst>
                                      </p:cBhvr>
                                      <p:to>
                                        <p:strVal val="visible"/>
                                      </p:to>
                                    </p:set>
                                    <p:animEffect transition="in" filter="wipe(up)">
                                      <p:cBhvr>
                                        <p:cTn id="21" dur="5000"/>
                                        <p:tgtEl>
                                          <p:spTgt spid="203">
                                            <p:txEl>
                                              <p:pRg st="2" end="2"/>
                                            </p:txEl>
                                          </p:spTgt>
                                        </p:tgtEl>
                                      </p:cBhvr>
                                    </p:animEffect>
                                  </p:childTnLst>
                                </p:cTn>
                              </p:par>
                              <p:par>
                                <p:cTn id="22" presetID="22" presetClass="entr" presetSubtype="1" fill="hold" grpId="2">
                                  <p:stCondLst>
                                    <p:cond delay="0"/>
                                  </p:stCondLst>
                                  <p:iterate>
                                    <p:tmAbs val="0"/>
                                  </p:iterate>
                                  <p:childTnLst>
                                    <p:set>
                                      <p:cBhvr>
                                        <p:cTn id="23" fill="hold"/>
                                        <p:tgtEl>
                                          <p:spTgt spid="203">
                                            <p:txEl>
                                              <p:pRg st="3" end="3"/>
                                            </p:txEl>
                                          </p:spTgt>
                                        </p:tgtEl>
                                        <p:attrNameLst>
                                          <p:attrName>style.visibility</p:attrName>
                                        </p:attrNameLst>
                                      </p:cBhvr>
                                      <p:to>
                                        <p:strVal val="visible"/>
                                      </p:to>
                                    </p:set>
                                    <p:animEffect transition="in" filter="wipe(up)">
                                      <p:cBhvr>
                                        <p:cTn id="24" dur="5000"/>
                                        <p:tgtEl>
                                          <p:spTgt spid="203">
                                            <p:txEl>
                                              <p:pRg st="3" end="3"/>
                                            </p:txEl>
                                          </p:spTgt>
                                        </p:tgtEl>
                                      </p:cBhvr>
                                    </p:animEffect>
                                  </p:childTnLst>
                                </p:cTn>
                              </p:par>
                              <p:par>
                                <p:cTn id="25" presetID="22" presetClass="entr" presetSubtype="1" fill="hold" grpId="2">
                                  <p:stCondLst>
                                    <p:cond delay="0"/>
                                  </p:stCondLst>
                                  <p:iterate>
                                    <p:tmAbs val="0"/>
                                  </p:iterate>
                                  <p:childTnLst>
                                    <p:set>
                                      <p:cBhvr>
                                        <p:cTn id="26" fill="hold"/>
                                        <p:tgtEl>
                                          <p:spTgt spid="203">
                                            <p:txEl>
                                              <p:pRg st="4" end="4"/>
                                            </p:txEl>
                                          </p:spTgt>
                                        </p:tgtEl>
                                        <p:attrNameLst>
                                          <p:attrName>style.visibility</p:attrName>
                                        </p:attrNameLst>
                                      </p:cBhvr>
                                      <p:to>
                                        <p:strVal val="visible"/>
                                      </p:to>
                                    </p:set>
                                    <p:animEffect transition="in" filter="wipe(up)">
                                      <p:cBhvr>
                                        <p:cTn id="27" dur="5000"/>
                                        <p:tgtEl>
                                          <p:spTgt spid="203">
                                            <p:txEl>
                                              <p:pRg st="4" end="4"/>
                                            </p:txEl>
                                          </p:spTgt>
                                        </p:tgtEl>
                                      </p:cBhvr>
                                    </p:animEffect>
                                  </p:childTnLst>
                                </p:cTn>
                              </p:par>
                              <p:par>
                                <p:cTn id="28" presetID="22" presetClass="entr" presetSubtype="1" fill="hold" grpId="2">
                                  <p:stCondLst>
                                    <p:cond delay="0"/>
                                  </p:stCondLst>
                                  <p:iterate>
                                    <p:tmAbs val="0"/>
                                  </p:iterate>
                                  <p:childTnLst>
                                    <p:set>
                                      <p:cBhvr>
                                        <p:cTn id="29" fill="hold"/>
                                        <p:tgtEl>
                                          <p:spTgt spid="203">
                                            <p:txEl>
                                              <p:pRg st="5" end="5"/>
                                            </p:txEl>
                                          </p:spTgt>
                                        </p:tgtEl>
                                        <p:attrNameLst>
                                          <p:attrName>style.visibility</p:attrName>
                                        </p:attrNameLst>
                                      </p:cBhvr>
                                      <p:to>
                                        <p:strVal val="visible"/>
                                      </p:to>
                                    </p:set>
                                    <p:animEffect transition="in" filter="wipe(up)">
                                      <p:cBhvr>
                                        <p:cTn id="30" dur="5000"/>
                                        <p:tgtEl>
                                          <p:spTgt spid="203">
                                            <p:txEl>
                                              <p:pRg st="5" end="5"/>
                                            </p:txEl>
                                          </p:spTgt>
                                        </p:tgtEl>
                                      </p:cBhvr>
                                    </p:animEffect>
                                  </p:childTnLst>
                                </p:cTn>
                              </p:par>
                              <p:par>
                                <p:cTn id="31" presetID="22" presetClass="entr" presetSubtype="1" fill="hold" grpId="2">
                                  <p:stCondLst>
                                    <p:cond delay="0"/>
                                  </p:stCondLst>
                                  <p:iterate>
                                    <p:tmAbs val="0"/>
                                  </p:iterate>
                                  <p:childTnLst>
                                    <p:set>
                                      <p:cBhvr>
                                        <p:cTn id="32" fill="hold"/>
                                        <p:tgtEl>
                                          <p:spTgt spid="203">
                                            <p:txEl>
                                              <p:pRg st="6" end="6"/>
                                            </p:txEl>
                                          </p:spTgt>
                                        </p:tgtEl>
                                        <p:attrNameLst>
                                          <p:attrName>style.visibility</p:attrName>
                                        </p:attrNameLst>
                                      </p:cBhvr>
                                      <p:to>
                                        <p:strVal val="visible"/>
                                      </p:to>
                                    </p:set>
                                    <p:animEffect transition="in" filter="wipe(up)">
                                      <p:cBhvr>
                                        <p:cTn id="33" dur="5000"/>
                                        <p:tgtEl>
                                          <p:spTgt spid="2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2" build="p" animBg="1" advAuto="0"/>
      <p:bldP spid="204" grpId="1"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p:nvPr/>
        </p:nvSpPr>
        <p:spPr>
          <a:xfrm>
            <a:off x="399152" y="3455425"/>
            <a:ext cx="8550188" cy="154363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defRPr sz="1800" i="0"/>
            </a:pPr>
            <a:r>
              <a:rPr sz="2000" i="1">
                <a:solidFill>
                  <a:srgbClr val="3236F7"/>
                </a:solidFill>
              </a:rPr>
              <a:t>The electrical conductivity of the water depends on the water temperature</a:t>
            </a:r>
            <a:r>
              <a:rPr sz="2000" i="1"/>
              <a:t>: the </a:t>
            </a:r>
            <a:r>
              <a:rPr sz="2000" b="1" i="1"/>
              <a:t>higher the temperature</a:t>
            </a:r>
            <a:r>
              <a:rPr sz="2000" i="1"/>
              <a:t>, the </a:t>
            </a:r>
            <a:r>
              <a:rPr sz="2000" b="1" i="1"/>
              <a:t>higher the electrical conductivity</a:t>
            </a:r>
            <a:r>
              <a:rPr sz="2000" i="1"/>
              <a:t> would be. The electrical conductivity of water increases by 2-3% for an increase of 1 degree Celsius of water temperature. </a:t>
            </a:r>
            <a:r>
              <a:rPr sz="2000" i="1">
                <a:solidFill>
                  <a:srgbClr val="5338EB"/>
                </a:solidFill>
              </a:rPr>
              <a:t>Many EC meters nowadays automatically standardize the readings to 25˚C.</a:t>
            </a:r>
          </a:p>
        </p:txBody>
      </p:sp>
      <p:pic>
        <p:nvPicPr>
          <p:cNvPr id="209" name="pasted-image.png"/>
          <p:cNvPicPr/>
          <p:nvPr/>
        </p:nvPicPr>
        <p:blipFill>
          <a:blip r:embed="rId2">
            <a:extLst/>
          </a:blip>
          <a:stretch>
            <a:fillRect/>
          </a:stretch>
        </p:blipFill>
        <p:spPr>
          <a:xfrm>
            <a:off x="915873" y="1503620"/>
            <a:ext cx="2857501" cy="1892301"/>
          </a:xfrm>
          <a:prstGeom prst="rect">
            <a:avLst/>
          </a:prstGeom>
          <a:ln w="12700">
            <a:miter lim="400000"/>
          </a:ln>
        </p:spPr>
      </p:pic>
      <p:sp>
        <p:nvSpPr>
          <p:cNvPr id="210" name="Shape 210"/>
          <p:cNvSpPr/>
          <p:nvPr/>
        </p:nvSpPr>
        <p:spPr>
          <a:xfrm>
            <a:off x="3385122" y="1875636"/>
            <a:ext cx="5462387" cy="11482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lgn="ctr">
              <a:defRPr sz="1800" i="0"/>
            </a:pPr>
            <a:r>
              <a:rPr sz="2400" i="1"/>
              <a:t>What AffectsThe Electrical </a:t>
            </a:r>
          </a:p>
          <a:p>
            <a:pPr lvl="0" algn="ctr">
              <a:defRPr sz="1800" i="0"/>
            </a:pPr>
            <a:r>
              <a:rPr sz="2400" i="1"/>
              <a:t>Conductivity of Water?</a:t>
            </a:r>
          </a:p>
        </p:txBody>
      </p:sp>
      <p:sp>
        <p:nvSpPr>
          <p:cNvPr id="211" name="Shape 211"/>
          <p:cNvSpPr/>
          <p:nvPr/>
        </p:nvSpPr>
        <p:spPr>
          <a:xfrm>
            <a:off x="414613" y="5058559"/>
            <a:ext cx="8341033" cy="125153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000" i="1"/>
              <a:t>Distilled water has a conductivity ranging from 0.5 to 3 µS/cm. </a:t>
            </a:r>
            <a:r>
              <a:rPr sz="2000" i="1">
                <a:solidFill>
                  <a:srgbClr val="E32421"/>
                </a:solidFill>
              </a:rPr>
              <a:t>Healthy </a:t>
            </a:r>
          </a:p>
          <a:p>
            <a:pPr lvl="0">
              <a:defRPr sz="1800" i="0"/>
            </a:pPr>
            <a:r>
              <a:rPr sz="2000" i="1">
                <a:solidFill>
                  <a:srgbClr val="E32421"/>
                </a:solidFill>
              </a:rPr>
              <a:t>streams range between 50 to 1500 µS/cm.</a:t>
            </a:r>
            <a:r>
              <a:rPr sz="2000" i="1"/>
              <a:t> Freshwater streams ideally </a:t>
            </a:r>
          </a:p>
          <a:p>
            <a:pPr lvl="0">
              <a:defRPr sz="1800" i="0"/>
            </a:pPr>
            <a:r>
              <a:rPr sz="2000" i="1"/>
              <a:t>should have a conductivity between 150 to 500 µS/cm to support diverse aquatic life.</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1250"/>
                                  </p:stCondLst>
                                  <p:iterate>
                                    <p:tmAbs val="0"/>
                                  </p:iterate>
                                  <p:childTnLst>
                                    <p:set>
                                      <p:cBhvr>
                                        <p:cTn id="6" fill="hold"/>
                                        <p:tgtEl>
                                          <p:spTgt spid="208"/>
                                        </p:tgtEl>
                                        <p:attrNameLst>
                                          <p:attrName>style.visibility</p:attrName>
                                        </p:attrNameLst>
                                      </p:cBhvr>
                                      <p:to>
                                        <p:strVal val="visible"/>
                                      </p:to>
                                    </p:set>
                                    <p:animEffect transition="in" filter="wipe(up)">
                                      <p:cBhvr>
                                        <p:cTn id="7" dur="4500"/>
                                        <p:tgtEl>
                                          <p:spTgt spid="208"/>
                                        </p:tgtEl>
                                      </p:cBhvr>
                                    </p:animEffect>
                                  </p:childTnLst>
                                </p:cTn>
                              </p:par>
                            </p:childTnLst>
                          </p:cTn>
                        </p:par>
                        <p:par>
                          <p:cTn id="8" fill="hold">
                            <p:stCondLst>
                              <p:cond delay="5750"/>
                            </p:stCondLst>
                            <p:childTnLst>
                              <p:par>
                                <p:cTn id="9" presetID="22" presetClass="entr" presetSubtype="1" fill="hold" grpId="2" nodeType="afterEffect">
                                  <p:stCondLst>
                                    <p:cond delay="2000"/>
                                  </p:stCondLst>
                                  <p:iterate>
                                    <p:tmAbs val="0"/>
                                  </p:iterate>
                                  <p:childTnLst>
                                    <p:set>
                                      <p:cBhvr>
                                        <p:cTn id="10" fill="hold"/>
                                        <p:tgtEl>
                                          <p:spTgt spid="211"/>
                                        </p:tgtEl>
                                        <p:attrNameLst>
                                          <p:attrName>style.visibility</p:attrName>
                                        </p:attrNameLst>
                                      </p:cBhvr>
                                      <p:to>
                                        <p:strVal val="visible"/>
                                      </p:to>
                                    </p:set>
                                    <p:animEffect transition="in" filter="wipe(up)">
                                      <p:cBhvr>
                                        <p:cTn id="11" dur="45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1" animBg="1" advAuto="0"/>
      <p:bldP spid="211" grpId="2"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a:spLocks noGrp="1"/>
          </p:cNvSpPr>
          <p:nvPr>
            <p:ph type="title" idx="4294967295"/>
          </p:nvPr>
        </p:nvSpPr>
        <p:spPr>
          <a:xfrm>
            <a:off x="-1" y="1301750"/>
            <a:ext cx="9144002"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Collecting Data: Protocol</a:t>
            </a:r>
          </a:p>
        </p:txBody>
      </p:sp>
      <p:sp>
        <p:nvSpPr>
          <p:cNvPr id="214" name="Shape 214"/>
          <p:cNvSpPr/>
          <p:nvPr/>
        </p:nvSpPr>
        <p:spPr>
          <a:xfrm>
            <a:off x="796958" y="2461671"/>
            <a:ext cx="7550084" cy="4032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491547" lvl="0" indent="-374072">
              <a:buSzPct val="100000"/>
              <a:buAutoNum type="arabicPeriod"/>
              <a:defRPr sz="1800" i="0"/>
            </a:pPr>
            <a:r>
              <a:rPr sz="2200"/>
              <a:t> Record water temperature</a:t>
            </a:r>
          </a:p>
          <a:p>
            <a:pPr lvl="0" indent="117475">
              <a:defRPr sz="1800" i="0"/>
            </a:pPr>
            <a:endParaRPr sz="1000"/>
          </a:p>
          <a:p>
            <a:pPr marL="491547" lvl="0" indent="-374072">
              <a:buSzPct val="100000"/>
              <a:buAutoNum type="arabicPeriod" startAt="2"/>
              <a:defRPr sz="1800" i="0"/>
            </a:pPr>
            <a:r>
              <a:rPr sz="2200"/>
              <a:t> Pour water sample into two containers</a:t>
            </a:r>
          </a:p>
          <a:p>
            <a:pPr lvl="0" indent="117475">
              <a:defRPr sz="1800" i="0"/>
            </a:pPr>
            <a:endParaRPr sz="1000">
              <a:solidFill>
                <a:srgbClr val="0000CC"/>
              </a:solidFill>
            </a:endParaRPr>
          </a:p>
          <a:p>
            <a:pPr marL="491547" lvl="0" indent="-374072">
              <a:buSzPct val="100000"/>
              <a:buAutoNum type="arabicPeriod" startAt="3"/>
              <a:defRPr sz="1800" i="0"/>
            </a:pPr>
            <a:r>
              <a:rPr sz="2200">
                <a:solidFill>
                  <a:srgbClr val="0000CC"/>
                </a:solidFill>
              </a:rPr>
              <a:t> </a:t>
            </a:r>
            <a:r>
              <a:rPr sz="2200"/>
              <a:t>Rinse electrodes with distilled water, blot dry</a:t>
            </a:r>
          </a:p>
          <a:p>
            <a:pPr lvl="0" indent="117475">
              <a:defRPr sz="1800" i="0"/>
            </a:pPr>
            <a:endParaRPr sz="1000"/>
          </a:p>
          <a:p>
            <a:pPr marL="491547" lvl="0" indent="-374072">
              <a:buSzPct val="100000"/>
              <a:buAutoNum type="arabicPeriod" startAt="4"/>
              <a:defRPr sz="1800" i="0"/>
            </a:pPr>
            <a:r>
              <a:rPr sz="2200"/>
              <a:t> Place meter in first container, 2-3 seconds</a:t>
            </a:r>
          </a:p>
          <a:p>
            <a:pPr lvl="0" indent="117475">
              <a:defRPr sz="1800" i="0"/>
            </a:pPr>
            <a:endParaRPr sz="1000"/>
          </a:p>
          <a:p>
            <a:pPr marL="482600" lvl="0" indent="-368300">
              <a:buSzPct val="100000"/>
              <a:buAutoNum type="arabicPeriod" startAt="5"/>
              <a:defRPr sz="1800" i="0"/>
            </a:pPr>
            <a:r>
              <a:rPr sz="2200"/>
              <a:t> Remove meter, shake gently, and place in second   </a:t>
            </a:r>
          </a:p>
          <a:p>
            <a:pPr lvl="0" indent="114300">
              <a:defRPr sz="1800" i="0"/>
            </a:pPr>
            <a:r>
              <a:rPr sz="2200"/>
              <a:t> container, 1 minute </a:t>
            </a:r>
            <a:r>
              <a:rPr sz="2200">
                <a:solidFill>
                  <a:srgbClr val="0000CC"/>
                </a:solidFill>
              </a:rPr>
              <a:t>(Do not rinse with distilled water)</a:t>
            </a:r>
          </a:p>
          <a:p>
            <a:pPr lvl="0" indent="114300">
              <a:defRPr sz="1800" i="0"/>
            </a:pPr>
            <a:endParaRPr sz="1000">
              <a:solidFill>
                <a:srgbClr val="0000CC"/>
              </a:solidFill>
            </a:endParaRPr>
          </a:p>
          <a:p>
            <a:pPr marL="491547" lvl="0" indent="-374072">
              <a:buSzPct val="100000"/>
              <a:buAutoNum type="arabicPeriod" startAt="6"/>
              <a:defRPr sz="1800" i="0"/>
            </a:pPr>
            <a:r>
              <a:rPr sz="2200">
                <a:solidFill>
                  <a:srgbClr val="0000CC"/>
                </a:solidFill>
              </a:rPr>
              <a:t> </a:t>
            </a:r>
            <a:r>
              <a:rPr sz="2200"/>
              <a:t>Record value when stabilized - pour sample back</a:t>
            </a:r>
          </a:p>
          <a:p>
            <a:pPr lvl="0" indent="117475">
              <a:defRPr sz="1800" i="0"/>
            </a:pPr>
            <a:endParaRPr sz="1000"/>
          </a:p>
          <a:p>
            <a:pPr marL="491547" lvl="0" indent="-374072">
              <a:buSzPct val="100000"/>
              <a:buAutoNum type="arabicPeriod" startAt="7"/>
              <a:defRPr sz="1800" i="0"/>
            </a:pPr>
            <a:r>
              <a:rPr sz="2200"/>
              <a:t> Repeat measurement with new water sample, twice</a:t>
            </a:r>
          </a:p>
          <a:p>
            <a:pPr lvl="0" indent="117475">
              <a:defRPr sz="1800" i="0"/>
            </a:pPr>
            <a:endParaRPr sz="1000"/>
          </a:p>
          <a:p>
            <a:pPr marL="491547" lvl="0" indent="-374072">
              <a:buSzPct val="100000"/>
              <a:buAutoNum type="arabicPeriod" startAt="8"/>
              <a:defRPr sz="1800" i="0"/>
            </a:pPr>
            <a:r>
              <a:rPr sz="2200"/>
              <a:t> Average three measurements and check for accuracy</a:t>
            </a:r>
          </a:p>
        </p:txBody>
      </p:sp>
      <p:sp>
        <p:nvSpPr>
          <p:cNvPr id="215" name="Shape 215"/>
          <p:cNvSpPr/>
          <p:nvPr/>
        </p:nvSpPr>
        <p:spPr>
          <a:xfrm>
            <a:off x="3833757" y="2006076"/>
            <a:ext cx="1576944"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a:solidFill>
                  <a:srgbClr val="00B21A"/>
                </a:solidFill>
              </a:defRPr>
            </a:lvl1pPr>
          </a:lstStyle>
          <a:p>
            <a:pPr lvl="0">
              <a:defRPr sz="1800" b="0" i="0">
                <a:solidFill>
                  <a:srgbClr val="000000"/>
                </a:solidFill>
              </a:defRPr>
            </a:pPr>
            <a:r>
              <a:rPr sz="2400" b="1" i="1">
                <a:solidFill>
                  <a:srgbClr val="00B21A"/>
                </a:solidFill>
              </a:rPr>
              <a:t>How to do</a:t>
            </a:r>
          </a:p>
        </p:txBody>
      </p:sp>
    </p:spTree>
  </p:cSld>
  <p:clrMapOvr>
    <a:masterClrMapping/>
  </p:clrMapOvr>
  <p:transition xmlns:p14="http://schemas.microsoft.com/office/powerpoint/2010/main" spd="med"/>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afterEffect">
                                  <p:stCondLst>
                                    <p:cond delay="1000"/>
                                  </p:stCondLst>
                                  <p:iterate type="lt">
                                    <p:tmAbs val="0"/>
                                  </p:iterate>
                                  <p:childTnLst>
                                    <p:set>
                                      <p:cBhvr>
                                        <p:cTn id="6" fill="hold"/>
                                        <p:tgtEl>
                                          <p:spTgt spid="215"/>
                                        </p:tgtEl>
                                        <p:attrNameLst>
                                          <p:attrName>style.visibility</p:attrName>
                                        </p:attrNameLst>
                                      </p:cBhvr>
                                      <p:to>
                                        <p:strVal val="visible"/>
                                      </p:to>
                                    </p:set>
                                    <p:anim calcmode="lin" valueType="num">
                                      <p:cBhvr>
                                        <p:cTn id="7" dur="1000" fill="hold"/>
                                        <p:tgtEl>
                                          <p:spTgt spid="215"/>
                                        </p:tgtEl>
                                        <p:attrNameLst>
                                          <p:attrName>ppt_x</p:attrName>
                                        </p:attrNameLst>
                                      </p:cBhvr>
                                      <p:tavLst>
                                        <p:tav tm="0">
                                          <p:val>
                                            <p:strVal val="#ppt_x"/>
                                          </p:val>
                                        </p:tav>
                                        <p:tav tm="100000">
                                          <p:val>
                                            <p:strVal val="#ppt_x"/>
                                          </p:val>
                                        </p:tav>
                                      </p:tavLst>
                                    </p:anim>
                                    <p:anim calcmode="lin" valueType="num">
                                      <p:cBhvr>
                                        <p:cTn id="8" dur="1000" fill="hold"/>
                                        <p:tgtEl>
                                          <p:spTgt spid="215"/>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1" fill="hold" grpId="2" nodeType="afterEffect">
                                  <p:stCondLst>
                                    <p:cond delay="2000"/>
                                  </p:stCondLst>
                                  <p:iterate>
                                    <p:tmAbs val="0"/>
                                  </p:iterate>
                                  <p:childTnLst>
                                    <p:set>
                                      <p:cBhvr>
                                        <p:cTn id="11" fill="hold"/>
                                        <p:tgtEl>
                                          <p:spTgt spid="214"/>
                                        </p:tgtEl>
                                        <p:attrNameLst>
                                          <p:attrName>style.visibility</p:attrName>
                                        </p:attrNameLst>
                                      </p:cBhvr>
                                      <p:to>
                                        <p:strVal val="visible"/>
                                      </p:to>
                                    </p:set>
                                    <p:animEffect transition="in" filter="wipe(up)">
                                      <p:cBhvr>
                                        <p:cTn id="12" dur="60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2" animBg="1" advAuto="0"/>
      <p:bldP spid="215" grpId="1"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title" idx="4294967295"/>
          </p:nvPr>
        </p:nvSpPr>
        <p:spPr>
          <a:xfrm>
            <a:off x="222250" y="2832100"/>
            <a:ext cx="8699500" cy="1143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4800"/>
            </a:lvl1pPr>
          </a:lstStyle>
          <a:p>
            <a:pPr lvl="0">
              <a:defRPr sz="1800"/>
            </a:pPr>
            <a:r>
              <a:rPr sz="4800"/>
              <a:t>pH Protocol</a:t>
            </a:r>
          </a:p>
        </p:txBody>
      </p:sp>
      <p:pic>
        <p:nvPicPr>
          <p:cNvPr id="220" name="pasted-image.png"/>
          <p:cNvPicPr/>
          <p:nvPr/>
        </p:nvPicPr>
        <p:blipFill>
          <a:blip r:embed="rId3">
            <a:extLst/>
          </a:blip>
          <a:stretch>
            <a:fillRect/>
          </a:stretch>
        </p:blipFill>
        <p:spPr>
          <a:xfrm>
            <a:off x="-46549" y="1181100"/>
            <a:ext cx="3556001" cy="4445000"/>
          </a:xfrm>
          <a:prstGeom prst="rect">
            <a:avLst/>
          </a:prstGeom>
          <a:ln w="12700">
            <a:miter lim="400000"/>
          </a:ln>
        </p:spPr>
      </p:pic>
      <p:pic>
        <p:nvPicPr>
          <p:cNvPr id="221" name="pasted-image.png"/>
          <p:cNvPicPr/>
          <p:nvPr/>
        </p:nvPicPr>
        <p:blipFill>
          <a:blip r:embed="rId4">
            <a:extLst/>
          </a:blip>
          <a:stretch>
            <a:fillRect/>
          </a:stretch>
        </p:blipFill>
        <p:spPr>
          <a:xfrm>
            <a:off x="-25896" y="1179789"/>
            <a:ext cx="9195792" cy="6270381"/>
          </a:xfrm>
          <a:prstGeom prst="rect">
            <a:avLst/>
          </a:prstGeom>
          <a:ln w="12700">
            <a:miter lim="400000"/>
          </a:ln>
        </p:spPr>
      </p:pic>
      <p:pic>
        <p:nvPicPr>
          <p:cNvPr id="222" name="pasted-image.png"/>
          <p:cNvPicPr/>
          <p:nvPr/>
        </p:nvPicPr>
        <p:blipFill>
          <a:blip r:embed="rId5">
            <a:extLst/>
          </a:blip>
          <a:stretch>
            <a:fillRect/>
          </a:stretch>
        </p:blipFill>
        <p:spPr>
          <a:xfrm>
            <a:off x="2193971" y="1176936"/>
            <a:ext cx="6964909" cy="5766944"/>
          </a:xfrm>
          <a:prstGeom prst="rect">
            <a:avLst/>
          </a:prstGeom>
          <a:ln w="12700">
            <a:miter lim="400000"/>
          </a:ln>
        </p:spPr>
      </p:pic>
      <p:pic>
        <p:nvPicPr>
          <p:cNvPr id="223" name="pasted-image.png"/>
          <p:cNvPicPr/>
          <p:nvPr/>
        </p:nvPicPr>
        <p:blipFill>
          <a:blip r:embed="rId6">
            <a:extLst/>
          </a:blip>
          <a:stretch>
            <a:fillRect/>
          </a:stretch>
        </p:blipFill>
        <p:spPr>
          <a:xfrm>
            <a:off x="-17024" y="1548757"/>
            <a:ext cx="4224544" cy="5023302"/>
          </a:xfrm>
          <a:prstGeom prst="rect">
            <a:avLst/>
          </a:prstGeom>
          <a:ln w="12700">
            <a:miter lim="400000"/>
          </a:ln>
        </p:spPr>
      </p:pic>
      <p:sp>
        <p:nvSpPr>
          <p:cNvPr id="224" name="Shape 224"/>
          <p:cNvSpPr/>
          <p:nvPr/>
        </p:nvSpPr>
        <p:spPr>
          <a:xfrm>
            <a:off x="522691" y="3449092"/>
            <a:ext cx="8098618" cy="62175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3800">
                <a:solidFill>
                  <a:srgbClr val="FFFFFF"/>
                </a:solidFill>
              </a:defRPr>
            </a:lvl1pPr>
          </a:lstStyle>
          <a:p>
            <a:pPr lvl="0">
              <a:defRPr sz="1800" i="0">
                <a:solidFill>
                  <a:srgbClr val="000000"/>
                </a:solidFill>
              </a:defRPr>
            </a:pPr>
            <a:r>
              <a:rPr sz="3800" i="1">
                <a:solidFill>
                  <a:srgbClr val="FFFFFF"/>
                </a:solidFill>
              </a:rPr>
              <a:t>pH can be a problem in Pennsylvania</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iterate>
                                    <p:tmAbs val="0"/>
                                  </p:iterate>
                                  <p:childTnLst>
                                    <p:set>
                                      <p:cBhvr>
                                        <p:cTn id="6" fill="hold"/>
                                        <p:tgtEl>
                                          <p:spTgt spid="220"/>
                                        </p:tgtEl>
                                        <p:attrNameLst>
                                          <p:attrName>style.visibility</p:attrName>
                                        </p:attrNameLst>
                                      </p:cBhvr>
                                      <p:to>
                                        <p:strVal val="visible"/>
                                      </p:to>
                                    </p:set>
                                    <p:animEffect transition="in" filter="dissolve">
                                      <p:cBhvr>
                                        <p:cTn id="7" dur="2250"/>
                                        <p:tgtEl>
                                          <p:spTgt spid="220"/>
                                        </p:tgtEl>
                                      </p:cBhvr>
                                    </p:animEffect>
                                  </p:childTnLst>
                                </p:cTn>
                              </p:par>
                            </p:childTnLst>
                          </p:cTn>
                        </p:par>
                        <p:par>
                          <p:cTn id="8" fill="hold">
                            <p:stCondLst>
                              <p:cond delay="2250"/>
                            </p:stCondLst>
                            <p:childTnLst>
                              <p:par>
                                <p:cTn id="9" presetID="9" presetClass="entr" presetSubtype="0" fill="hold" grpId="2" nodeType="afterEffect">
                                  <p:stCondLst>
                                    <p:cond delay="3000"/>
                                  </p:stCondLst>
                                  <p:iterate>
                                    <p:tmAbs val="0"/>
                                  </p:iterate>
                                  <p:childTnLst>
                                    <p:set>
                                      <p:cBhvr>
                                        <p:cTn id="10" fill="hold"/>
                                        <p:tgtEl>
                                          <p:spTgt spid="221"/>
                                        </p:tgtEl>
                                        <p:attrNameLst>
                                          <p:attrName>style.visibility</p:attrName>
                                        </p:attrNameLst>
                                      </p:cBhvr>
                                      <p:to>
                                        <p:strVal val="visible"/>
                                      </p:to>
                                    </p:set>
                                    <p:animEffect transition="in" filter="dissolve">
                                      <p:cBhvr>
                                        <p:cTn id="11" dur="2250"/>
                                        <p:tgtEl>
                                          <p:spTgt spid="221"/>
                                        </p:tgtEl>
                                      </p:cBhvr>
                                    </p:animEffect>
                                  </p:childTnLst>
                                </p:cTn>
                              </p:par>
                            </p:childTnLst>
                          </p:cTn>
                        </p:par>
                        <p:par>
                          <p:cTn id="12" fill="hold">
                            <p:stCondLst>
                              <p:cond delay="7500"/>
                            </p:stCondLst>
                            <p:childTnLst>
                              <p:par>
                                <p:cTn id="13" presetID="9" presetClass="entr" presetSubtype="0" fill="hold" grpId="3" nodeType="afterEffect">
                                  <p:stCondLst>
                                    <p:cond delay="3000"/>
                                  </p:stCondLst>
                                  <p:iterate>
                                    <p:tmAbs val="0"/>
                                  </p:iterate>
                                  <p:childTnLst>
                                    <p:set>
                                      <p:cBhvr>
                                        <p:cTn id="14" fill="hold"/>
                                        <p:tgtEl>
                                          <p:spTgt spid="222"/>
                                        </p:tgtEl>
                                        <p:attrNameLst>
                                          <p:attrName>style.visibility</p:attrName>
                                        </p:attrNameLst>
                                      </p:cBhvr>
                                      <p:to>
                                        <p:strVal val="visible"/>
                                      </p:to>
                                    </p:set>
                                    <p:animEffect transition="in" filter="dissolve">
                                      <p:cBhvr>
                                        <p:cTn id="15" dur="2000"/>
                                        <p:tgtEl>
                                          <p:spTgt spid="222"/>
                                        </p:tgtEl>
                                      </p:cBhvr>
                                    </p:animEffect>
                                  </p:childTnLst>
                                </p:cTn>
                              </p:par>
                            </p:childTnLst>
                          </p:cTn>
                        </p:par>
                        <p:par>
                          <p:cTn id="16" fill="hold">
                            <p:stCondLst>
                              <p:cond delay="12500"/>
                            </p:stCondLst>
                            <p:childTnLst>
                              <p:par>
                                <p:cTn id="17" presetID="9" presetClass="entr" presetSubtype="0" fill="hold" grpId="4" nodeType="afterEffect">
                                  <p:stCondLst>
                                    <p:cond delay="2250"/>
                                  </p:stCondLst>
                                  <p:iterate>
                                    <p:tmAbs val="0"/>
                                  </p:iterate>
                                  <p:childTnLst>
                                    <p:set>
                                      <p:cBhvr>
                                        <p:cTn id="18" fill="hold"/>
                                        <p:tgtEl>
                                          <p:spTgt spid="223"/>
                                        </p:tgtEl>
                                        <p:attrNameLst>
                                          <p:attrName>style.visibility</p:attrName>
                                        </p:attrNameLst>
                                      </p:cBhvr>
                                      <p:to>
                                        <p:strVal val="visible"/>
                                      </p:to>
                                    </p:set>
                                    <p:animEffect transition="in" filter="dissolve">
                                      <p:cBhvr>
                                        <p:cTn id="19" dur="2250"/>
                                        <p:tgtEl>
                                          <p:spTgt spid="223"/>
                                        </p:tgtEl>
                                      </p:cBhvr>
                                    </p:animEffect>
                                  </p:childTnLst>
                                </p:cTn>
                              </p:par>
                            </p:childTnLst>
                          </p:cTn>
                        </p:par>
                        <p:par>
                          <p:cTn id="20" fill="hold">
                            <p:stCondLst>
                              <p:cond delay="17000"/>
                            </p:stCondLst>
                            <p:childTnLst>
                              <p:par>
                                <p:cTn id="21" presetID="1" presetClass="entr" presetSubtype="0" fill="hold" grpId="5" nodeType="afterEffect">
                                  <p:stCondLst>
                                    <p:cond delay="2500"/>
                                  </p:stCondLst>
                                  <p:iterate type="lt">
                                    <p:tmAbs val="0"/>
                                  </p:iterate>
                                  <p:childTnLst>
                                    <p:set>
                                      <p:cBhvr>
                                        <p:cTn id="22" fill="hold"/>
                                        <p:tgtEl>
                                          <p:spTgt spid="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1" animBg="1" advAuto="0"/>
      <p:bldP spid="221" grpId="2" animBg="1" advAuto="0"/>
      <p:bldP spid="222" grpId="3" animBg="1" advAuto="0"/>
      <p:bldP spid="223" grpId="4" animBg="1" advAuto="0"/>
      <p:bldP spid="224" grpId="5"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p:cNvSpPr>
          <p:nvPr>
            <p:ph type="title" idx="4294967295"/>
          </p:nvPr>
        </p:nvSpPr>
        <p:spPr>
          <a:xfrm>
            <a:off x="685800" y="1152525"/>
            <a:ext cx="777240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Inquiry Context</a:t>
            </a:r>
          </a:p>
        </p:txBody>
      </p:sp>
      <p:sp>
        <p:nvSpPr>
          <p:cNvPr id="229" name="Shape 229"/>
          <p:cNvSpPr>
            <a:spLocks noGrp="1"/>
          </p:cNvSpPr>
          <p:nvPr>
            <p:ph type="body" idx="4294967295"/>
          </p:nvPr>
        </p:nvSpPr>
        <p:spPr>
          <a:xfrm>
            <a:off x="3759200" y="1971675"/>
            <a:ext cx="5033913" cy="404186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marL="245363" lvl="0" indent="-245363" defTabSz="841247">
              <a:spcBef>
                <a:spcPts val="500"/>
              </a:spcBef>
              <a:buBlip>
                <a:blip r:embed="rId2"/>
              </a:buBlip>
              <a:defRPr sz="1800"/>
            </a:pPr>
            <a:r>
              <a:rPr sz="2576"/>
              <a:t> </a:t>
            </a:r>
            <a:r>
              <a:rPr sz="2208"/>
              <a:t>What changes in a watershed    </a:t>
            </a:r>
          </a:p>
          <a:p>
            <a:pPr marL="0" lvl="0" indent="0" defTabSz="841247">
              <a:spcBef>
                <a:spcPts val="500"/>
              </a:spcBef>
              <a:buSzTx/>
              <a:buNone/>
              <a:defRPr sz="1800"/>
            </a:pPr>
            <a:r>
              <a:rPr sz="2208"/>
              <a:t>    could have an affect on the pH  </a:t>
            </a:r>
          </a:p>
          <a:p>
            <a:pPr marL="0" lvl="0" indent="0" defTabSz="841247">
              <a:spcBef>
                <a:spcPts val="500"/>
              </a:spcBef>
              <a:buSzTx/>
              <a:buNone/>
              <a:defRPr sz="1800"/>
            </a:pPr>
            <a:r>
              <a:rPr sz="2208"/>
              <a:t>    reading at a sampling site?</a:t>
            </a:r>
          </a:p>
          <a:p>
            <a:pPr marL="0" lvl="0" indent="0" defTabSz="841247">
              <a:spcBef>
                <a:spcPts val="500"/>
              </a:spcBef>
              <a:buSzTx/>
              <a:buNone/>
              <a:defRPr sz="1800"/>
            </a:pPr>
            <a:endParaRPr sz="2208"/>
          </a:p>
          <a:p>
            <a:pPr marL="210311" lvl="0" indent="-210311" defTabSz="841247">
              <a:spcBef>
                <a:spcPts val="500"/>
              </a:spcBef>
              <a:buBlip>
                <a:blip r:embed="rId2"/>
              </a:buBlip>
              <a:defRPr sz="1800"/>
            </a:pPr>
            <a:r>
              <a:rPr sz="2208"/>
              <a:t> How do the pH values vary across </a:t>
            </a:r>
          </a:p>
          <a:p>
            <a:pPr marL="0" lvl="0" indent="0" defTabSz="841247">
              <a:spcBef>
                <a:spcPts val="500"/>
              </a:spcBef>
              <a:buSzTx/>
              <a:buNone/>
              <a:defRPr sz="1800"/>
            </a:pPr>
            <a:r>
              <a:rPr sz="2208"/>
              <a:t> different sampling sites within a  </a:t>
            </a:r>
          </a:p>
          <a:p>
            <a:pPr marL="0" lvl="0" indent="0" defTabSz="841247">
              <a:spcBef>
                <a:spcPts val="500"/>
              </a:spcBef>
              <a:buSzTx/>
              <a:buNone/>
              <a:defRPr sz="1800"/>
            </a:pPr>
            <a:r>
              <a:rPr sz="2208"/>
              <a:t> watershed?</a:t>
            </a:r>
          </a:p>
          <a:p>
            <a:pPr marL="0" lvl="0" indent="0" defTabSz="841247">
              <a:spcBef>
                <a:spcPts val="500"/>
              </a:spcBef>
              <a:buSzTx/>
              <a:buNone/>
              <a:defRPr sz="1800"/>
            </a:pPr>
            <a:endParaRPr sz="2208"/>
          </a:p>
          <a:p>
            <a:pPr marL="210311" lvl="0" indent="-210311" defTabSz="841247">
              <a:spcBef>
                <a:spcPts val="500"/>
              </a:spcBef>
              <a:buBlip>
                <a:blip r:embed="rId2"/>
              </a:buBlip>
              <a:defRPr sz="1800"/>
            </a:pPr>
            <a:r>
              <a:rPr sz="2208"/>
              <a:t> What animals and plants would </a:t>
            </a:r>
          </a:p>
          <a:p>
            <a:pPr marL="0" lvl="0" indent="0" defTabSz="841247">
              <a:spcBef>
                <a:spcPts val="500"/>
              </a:spcBef>
              <a:buSzTx/>
              <a:buNone/>
              <a:defRPr sz="1800"/>
            </a:pPr>
            <a:r>
              <a:rPr sz="2208"/>
              <a:t> survive if the pH would change? </a:t>
            </a:r>
          </a:p>
        </p:txBody>
      </p:sp>
      <p:pic>
        <p:nvPicPr>
          <p:cNvPr id="230" name="HydroSite-sm.jpg" descr="HydroSite-sm"/>
          <p:cNvPicPr/>
          <p:nvPr/>
        </p:nvPicPr>
        <p:blipFill>
          <a:blip r:embed="rId3">
            <a:extLst/>
          </a:blip>
          <a:stretch>
            <a:fillRect/>
          </a:stretch>
        </p:blipFill>
        <p:spPr>
          <a:xfrm>
            <a:off x="406763" y="1963979"/>
            <a:ext cx="3042875" cy="4057167"/>
          </a:xfrm>
          <a:prstGeom prst="rect">
            <a:avLst/>
          </a:prstGeom>
          <a:ln w="12700">
            <a:miter lim="400000"/>
          </a:ln>
        </p:spPr>
      </p:pic>
    </p:spTree>
  </p:cSld>
  <p:clrMapOvr>
    <a:masterClrMapping/>
  </p:clrMapOvr>
  <p:transition xmlns:p14="http://schemas.microsoft.com/office/powerpoint/2010/main" spd="slow">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a:spLocks noGrp="1"/>
          </p:cNvSpPr>
          <p:nvPr>
            <p:ph type="title" idx="4294967295"/>
          </p:nvPr>
        </p:nvSpPr>
        <p:spPr>
          <a:xfrm>
            <a:off x="-1" y="1166812"/>
            <a:ext cx="9144002" cy="990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200"/>
            </a:lvl1pPr>
          </a:lstStyle>
          <a:p>
            <a:pPr lvl="0">
              <a:defRPr sz="1800"/>
            </a:pPr>
            <a:r>
              <a:rPr sz="3200"/>
              <a:t>Why do GLOBE scientists research water pH?</a:t>
            </a:r>
          </a:p>
        </p:txBody>
      </p:sp>
      <p:sp>
        <p:nvSpPr>
          <p:cNvPr id="233" name="Shape 233"/>
          <p:cNvSpPr>
            <a:spLocks noGrp="1"/>
          </p:cNvSpPr>
          <p:nvPr>
            <p:ph type="body" idx="4294967295"/>
          </p:nvPr>
        </p:nvSpPr>
        <p:spPr>
          <a:xfrm>
            <a:off x="120650" y="2219325"/>
            <a:ext cx="5916613" cy="38735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marL="464003" lvl="1" indent="-349703">
              <a:lnSpc>
                <a:spcPct val="90000"/>
              </a:lnSpc>
              <a:spcBef>
                <a:spcPts val="500"/>
              </a:spcBef>
              <a:buClr>
                <a:srgbClr val="000000"/>
              </a:buClr>
              <a:buChar char="•"/>
              <a:defRPr sz="1800"/>
            </a:pPr>
            <a:r>
              <a:rPr sz="2400"/>
              <a:t>To determine what can live in a water body, both animals and plants</a:t>
            </a:r>
          </a:p>
          <a:p>
            <a:pPr marL="522287" lvl="1" indent="-407987">
              <a:lnSpc>
                <a:spcPct val="90000"/>
              </a:lnSpc>
              <a:spcBef>
                <a:spcPts val="600"/>
              </a:spcBef>
              <a:buClr>
                <a:srgbClr val="000000"/>
              </a:buClr>
              <a:buChar char="•"/>
              <a:defRPr sz="1800"/>
            </a:pPr>
            <a:endParaRPr sz="2400"/>
          </a:p>
          <a:p>
            <a:pPr marL="464003" lvl="1" indent="-349703">
              <a:lnSpc>
                <a:spcPct val="90000"/>
              </a:lnSpc>
              <a:spcBef>
                <a:spcPts val="500"/>
              </a:spcBef>
              <a:buClr>
                <a:srgbClr val="000000"/>
              </a:buClr>
              <a:buChar char="•"/>
              <a:defRPr sz="1800"/>
            </a:pPr>
            <a:r>
              <a:rPr sz="2400"/>
              <a:t>To track the mixing of waters in estuaries and along coasts</a:t>
            </a:r>
          </a:p>
          <a:p>
            <a:pPr marL="522287" lvl="1" indent="-407987">
              <a:lnSpc>
                <a:spcPct val="90000"/>
              </a:lnSpc>
              <a:spcBef>
                <a:spcPts val="600"/>
              </a:spcBef>
              <a:buClr>
                <a:srgbClr val="000000"/>
              </a:buClr>
              <a:buChar char="•"/>
              <a:defRPr sz="1800"/>
            </a:pPr>
            <a:endParaRPr sz="2400"/>
          </a:p>
          <a:p>
            <a:pPr marL="464003" lvl="1" indent="-349703">
              <a:lnSpc>
                <a:spcPct val="90000"/>
              </a:lnSpc>
              <a:spcBef>
                <a:spcPts val="500"/>
              </a:spcBef>
              <a:buClr>
                <a:srgbClr val="000000"/>
              </a:buClr>
              <a:buChar char="•"/>
              <a:defRPr sz="1800"/>
            </a:pPr>
            <a:r>
              <a:rPr sz="2400"/>
              <a:t>To help relate water quality to surrounding soil, geology, and the pH of rain and snow melt</a:t>
            </a:r>
          </a:p>
        </p:txBody>
      </p:sp>
      <p:pic>
        <p:nvPicPr>
          <p:cNvPr id="234" name="HPIM0299-sm.jpg" descr="HPIM0299-sm"/>
          <p:cNvPicPr/>
          <p:nvPr/>
        </p:nvPicPr>
        <p:blipFill>
          <a:blip r:embed="rId3">
            <a:extLst/>
          </a:blip>
          <a:stretch>
            <a:fillRect/>
          </a:stretch>
        </p:blipFill>
        <p:spPr>
          <a:xfrm>
            <a:off x="6105525" y="2774950"/>
            <a:ext cx="2817813" cy="2122488"/>
          </a:xfrm>
          <a:prstGeom prst="rect">
            <a:avLst/>
          </a:prstGeom>
          <a:ln>
            <a:solidFill/>
            <a:round/>
          </a:ln>
        </p:spPr>
      </p:pic>
    </p:spTree>
  </p:cSld>
  <p:clrMapOvr>
    <a:masterClrMapping/>
  </p:clrMapOvr>
  <p:transition xmlns:p14="http://schemas.microsoft.com/office/powerpoint/2010/main" spd="slow">
    <p:dissolv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Shape 238"/>
          <p:cNvSpPr>
            <a:spLocks noGrp="1"/>
          </p:cNvSpPr>
          <p:nvPr>
            <p:ph type="title" idx="4294967295"/>
          </p:nvPr>
        </p:nvSpPr>
        <p:spPr>
          <a:xfrm>
            <a:off x="279400" y="1241425"/>
            <a:ext cx="868045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Science Content: What is pH?</a:t>
            </a:r>
          </a:p>
        </p:txBody>
      </p:sp>
      <p:sp>
        <p:nvSpPr>
          <p:cNvPr id="239" name="Shape 239"/>
          <p:cNvSpPr/>
          <p:nvPr/>
        </p:nvSpPr>
        <p:spPr>
          <a:xfrm>
            <a:off x="1679500" y="2086856"/>
            <a:ext cx="5785000" cy="35066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342900" lvl="0" indent="-342900">
              <a:spcBef>
                <a:spcPts val="400"/>
              </a:spcBef>
              <a:defRPr sz="1800" i="0"/>
            </a:pPr>
            <a:r>
              <a:rPr>
                <a:solidFill>
                  <a:srgbClr val="3333CC"/>
                </a:solidFill>
              </a:rPr>
              <a:t>pH measures the acid content (</a:t>
            </a:r>
            <a:r>
              <a:rPr>
                <a:solidFill>
                  <a:srgbClr val="C31E2C"/>
                </a:solidFill>
              </a:rPr>
              <a:t>Hydrogen ions</a:t>
            </a:r>
            <a:r>
              <a:rPr>
                <a:solidFill>
                  <a:srgbClr val="3333CC"/>
                </a:solidFill>
              </a:rPr>
              <a:t>) of water</a:t>
            </a:r>
          </a:p>
        </p:txBody>
      </p:sp>
      <p:pic>
        <p:nvPicPr>
          <p:cNvPr id="240" name="image.png"/>
          <p:cNvPicPr/>
          <p:nvPr/>
        </p:nvPicPr>
        <p:blipFill>
          <a:blip r:embed="rId3">
            <a:extLst/>
          </a:blip>
          <a:stretch>
            <a:fillRect/>
          </a:stretch>
        </p:blipFill>
        <p:spPr>
          <a:xfrm>
            <a:off x="525462" y="2607468"/>
            <a:ext cx="8093076" cy="3957639"/>
          </a:xfrm>
          <a:prstGeom prst="rect">
            <a:avLst/>
          </a:prstGeom>
          <a:ln w="12700">
            <a:miter lim="400000"/>
          </a:ln>
        </p:spPr>
      </p:pic>
      <p:pic>
        <p:nvPicPr>
          <p:cNvPr id="241" name="MCj01934760000[1].pdf" descr="MCj01934760000[1]"/>
          <p:cNvPicPr/>
          <p:nvPr/>
        </p:nvPicPr>
        <p:blipFill>
          <a:blip r:embed="rId4">
            <a:extLst/>
          </a:blip>
          <a:stretch>
            <a:fillRect/>
          </a:stretch>
        </p:blipFill>
        <p:spPr>
          <a:xfrm>
            <a:off x="7404100" y="2597150"/>
            <a:ext cx="1160463" cy="908050"/>
          </a:xfrm>
          <a:prstGeom prst="rect">
            <a:avLst/>
          </a:prstGeom>
          <a:ln w="12700">
            <a:miter lim="400000"/>
          </a:ln>
        </p:spPr>
      </p:pic>
      <p:pic>
        <p:nvPicPr>
          <p:cNvPr id="242" name="MCFD01226_0000[1].pdf" descr="MCFD01226_0000[1]"/>
          <p:cNvPicPr/>
          <p:nvPr/>
        </p:nvPicPr>
        <p:blipFill>
          <a:blip r:embed="rId5">
            <a:extLst/>
          </a:blip>
          <a:stretch>
            <a:fillRect/>
          </a:stretch>
        </p:blipFill>
        <p:spPr>
          <a:xfrm>
            <a:off x="7761287" y="4044950"/>
            <a:ext cx="760413" cy="1082675"/>
          </a:xfrm>
          <a:prstGeom prst="rect">
            <a:avLst/>
          </a:prstGeom>
          <a:ln w="12700">
            <a:miter lim="400000"/>
          </a:ln>
        </p:spPr>
      </p:pic>
      <p:pic>
        <p:nvPicPr>
          <p:cNvPr id="243" name="MCHH01706_0000[1].pdf" descr="MCHH01706_0000[1]"/>
          <p:cNvPicPr/>
          <p:nvPr/>
        </p:nvPicPr>
        <p:blipFill>
          <a:blip r:embed="rId6">
            <a:extLst/>
          </a:blip>
          <a:stretch>
            <a:fillRect/>
          </a:stretch>
        </p:blipFill>
        <p:spPr>
          <a:xfrm>
            <a:off x="7650162" y="5492750"/>
            <a:ext cx="933451" cy="889000"/>
          </a:xfrm>
          <a:prstGeom prst="rect">
            <a:avLst/>
          </a:prstGeom>
          <a:ln w="12700">
            <a:miter lim="400000"/>
          </a:ln>
        </p:spPr>
      </p:pic>
    </p:spTree>
  </p:cSld>
  <p:clrMapOvr>
    <a:masterClrMapping/>
  </p:clrMapOvr>
  <p:transition xmlns:p14="http://schemas.microsoft.com/office/powerpoint/2010/main" spd="slow">
    <p:dissolv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a:spLocks noGrp="1"/>
          </p:cNvSpPr>
          <p:nvPr>
            <p:ph type="title" idx="4294967295"/>
          </p:nvPr>
        </p:nvSpPr>
        <p:spPr>
          <a:xfrm>
            <a:off x="685800" y="1270000"/>
            <a:ext cx="777240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Instruments: pH Meter or pH Paper</a:t>
            </a:r>
          </a:p>
        </p:txBody>
      </p:sp>
      <p:pic>
        <p:nvPicPr>
          <p:cNvPr id="248" name="P1010159-sm.png" descr="P1010159-sm"/>
          <p:cNvPicPr/>
          <p:nvPr/>
        </p:nvPicPr>
        <p:blipFill>
          <a:blip r:embed="rId3">
            <a:extLst/>
          </a:blip>
          <a:stretch>
            <a:fillRect/>
          </a:stretch>
        </p:blipFill>
        <p:spPr>
          <a:xfrm>
            <a:off x="947737" y="2103437"/>
            <a:ext cx="2743201" cy="3657601"/>
          </a:xfrm>
          <a:prstGeom prst="rect">
            <a:avLst/>
          </a:prstGeom>
          <a:ln>
            <a:solidFill/>
            <a:round/>
          </a:ln>
        </p:spPr>
      </p:pic>
      <p:sp>
        <p:nvSpPr>
          <p:cNvPr id="249" name="Shape 249"/>
          <p:cNvSpPr/>
          <p:nvPr/>
        </p:nvSpPr>
        <p:spPr>
          <a:xfrm>
            <a:off x="1600200" y="5875337"/>
            <a:ext cx="1044213" cy="35066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z="1800" i="0"/>
            </a:lvl1pPr>
          </a:lstStyle>
          <a:p>
            <a:pPr lvl="0"/>
            <a:r>
              <a:t>pH meter</a:t>
            </a:r>
          </a:p>
        </p:txBody>
      </p:sp>
      <p:sp>
        <p:nvSpPr>
          <p:cNvPr id="250" name="Shape 250"/>
          <p:cNvSpPr/>
          <p:nvPr/>
        </p:nvSpPr>
        <p:spPr>
          <a:xfrm>
            <a:off x="5976937" y="5875337"/>
            <a:ext cx="1044549" cy="35066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z="1800" i="0"/>
            </a:lvl1pPr>
          </a:lstStyle>
          <a:p>
            <a:pPr lvl="0"/>
            <a:r>
              <a:t>pH paper</a:t>
            </a:r>
          </a:p>
        </p:txBody>
      </p:sp>
      <p:pic>
        <p:nvPicPr>
          <p:cNvPr id="251" name="phPaper.jpg" descr="phPaper"/>
          <p:cNvPicPr/>
          <p:nvPr/>
        </p:nvPicPr>
        <p:blipFill>
          <a:blip r:embed="rId4">
            <a:extLst/>
          </a:blip>
          <a:stretch>
            <a:fillRect/>
          </a:stretch>
        </p:blipFill>
        <p:spPr>
          <a:xfrm>
            <a:off x="5365750" y="2103437"/>
            <a:ext cx="2660650" cy="3665538"/>
          </a:xfrm>
          <a:prstGeom prst="rect">
            <a:avLst/>
          </a:prstGeom>
          <a:ln w="12700">
            <a:miter lim="400000"/>
          </a:ln>
        </p:spPr>
      </p:pic>
    </p:spTree>
  </p:cSld>
  <p:clrMapOvr>
    <a:masterClrMapping/>
  </p:clrMapOvr>
  <p:transition xmlns:p14="http://schemas.microsoft.com/office/powerpoint/2010/main" spd="slow">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hape 45"/>
          <p:cNvSpPr>
            <a:spLocks noGrp="1"/>
          </p:cNvSpPr>
          <p:nvPr>
            <p:ph type="title" idx="4294967295"/>
          </p:nvPr>
        </p:nvSpPr>
        <p:spPr>
          <a:xfrm>
            <a:off x="685800" y="1295400"/>
            <a:ext cx="777240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lvl1pPr defTabSz="877823">
              <a:defRPr sz="4224"/>
            </a:lvl1pPr>
          </a:lstStyle>
          <a:p>
            <a:pPr lvl="0">
              <a:defRPr sz="1800"/>
            </a:pPr>
            <a:r>
              <a:rPr sz="4224"/>
              <a:t>The Hydrologic Cycle</a:t>
            </a:r>
          </a:p>
        </p:txBody>
      </p:sp>
      <p:pic>
        <p:nvPicPr>
          <p:cNvPr id="46" name="image.png"/>
          <p:cNvPicPr/>
          <p:nvPr/>
        </p:nvPicPr>
        <p:blipFill>
          <a:blip r:embed="rId3">
            <a:extLst/>
          </a:blip>
          <a:stretch>
            <a:fillRect/>
          </a:stretch>
        </p:blipFill>
        <p:spPr>
          <a:xfrm>
            <a:off x="1295400" y="2209800"/>
            <a:ext cx="6562725" cy="3733800"/>
          </a:xfrm>
          <a:prstGeom prst="rect">
            <a:avLst/>
          </a:prstGeom>
          <a:ln w="12700">
            <a:miter lim="400000"/>
          </a:ln>
        </p:spPr>
      </p:pic>
      <p:sp>
        <p:nvSpPr>
          <p:cNvPr id="47" name="Shape 47"/>
          <p:cNvSpPr/>
          <p:nvPr/>
        </p:nvSpPr>
        <p:spPr>
          <a:xfrm>
            <a:off x="2252905" y="6172200"/>
            <a:ext cx="4722873"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i="0"/>
            </a:lvl1pPr>
          </a:lstStyle>
          <a:p>
            <a:pPr lvl="0">
              <a:defRPr sz="1800"/>
            </a:pPr>
            <a:r>
              <a:rPr sz="2400"/>
              <a:t>It’s in your curriculum somewhere!</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500"/>
                                  </p:stCondLst>
                                  <p:iterate>
                                    <p:tmAbs val="0"/>
                                  </p:iterate>
                                  <p:childTnLst>
                                    <p:set>
                                      <p:cBhvr>
                                        <p:cTn id="6" fill="hold"/>
                                        <p:tgtEl>
                                          <p:spTgt spid="47"/>
                                        </p:tgtEl>
                                        <p:attrNameLst>
                                          <p:attrName>style.visibility</p:attrName>
                                        </p:attrNameLst>
                                      </p:cBhvr>
                                      <p:to>
                                        <p:strVal val="visible"/>
                                      </p:to>
                                    </p:set>
                                    <p:animEffect transition="in" filter="wipe(left)">
                                      <p:cBhvr>
                                        <p:cTn id="7" dur="1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a:spLocks noGrp="1"/>
          </p:cNvSpPr>
          <p:nvPr>
            <p:ph type="title" idx="4294967295"/>
          </p:nvPr>
        </p:nvSpPr>
        <p:spPr>
          <a:xfrm>
            <a:off x="685800" y="1256654"/>
            <a:ext cx="7772400" cy="685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The Measurements</a:t>
            </a:r>
          </a:p>
        </p:txBody>
      </p:sp>
      <p:pic>
        <p:nvPicPr>
          <p:cNvPr id="256" name="IMG_0759-sm.png" descr="IMG_0759-sm"/>
          <p:cNvPicPr/>
          <p:nvPr/>
        </p:nvPicPr>
        <p:blipFill>
          <a:blip r:embed="rId2">
            <a:extLst/>
          </a:blip>
          <a:stretch>
            <a:fillRect/>
          </a:stretch>
        </p:blipFill>
        <p:spPr>
          <a:xfrm>
            <a:off x="363564" y="1992659"/>
            <a:ext cx="3206751" cy="2408238"/>
          </a:xfrm>
          <a:prstGeom prst="rect">
            <a:avLst/>
          </a:prstGeom>
          <a:ln>
            <a:solidFill/>
            <a:round/>
          </a:ln>
        </p:spPr>
      </p:pic>
      <p:sp>
        <p:nvSpPr>
          <p:cNvPr id="257" name="Shape 257"/>
          <p:cNvSpPr/>
          <p:nvPr/>
        </p:nvSpPr>
        <p:spPr>
          <a:xfrm>
            <a:off x="3940477" y="2094208"/>
            <a:ext cx="4731679" cy="3962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marL="304800" indent="-152400" defTabSz="457200">
              <a:lnSpc>
                <a:spcPts val="3500"/>
              </a:lnSpc>
              <a:spcBef>
                <a:spcPts val="800"/>
              </a:spcBef>
              <a:defRPr sz="2000" i="0">
                <a:latin typeface="Times Roman"/>
                <a:ea typeface="Times Roman"/>
                <a:cs typeface="Times Roman"/>
                <a:sym typeface="Times Roman"/>
              </a:defRPr>
            </a:lvl1pPr>
          </a:lstStyle>
          <a:p>
            <a:pPr lvl="0">
              <a:defRPr sz="1800"/>
            </a:pPr>
            <a:r>
              <a:rPr sz="2000"/>
              <a:t>~ Fill the beaker halfway with sample water</a:t>
            </a:r>
          </a:p>
        </p:txBody>
      </p:sp>
      <p:sp>
        <p:nvSpPr>
          <p:cNvPr id="258" name="Shape 258"/>
          <p:cNvSpPr/>
          <p:nvPr/>
        </p:nvSpPr>
        <p:spPr>
          <a:xfrm>
            <a:off x="3953177" y="2551408"/>
            <a:ext cx="4706279" cy="70104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304800" lvl="0" indent="-152400" defTabSz="457200">
              <a:defRPr sz="1800" i="0"/>
            </a:pPr>
            <a:r>
              <a:rPr sz="2000">
                <a:latin typeface="Times Roman"/>
                <a:ea typeface="Times Roman"/>
                <a:cs typeface="Times Roman"/>
                <a:sym typeface="Times Roman"/>
              </a:rPr>
              <a:t>~ Slowly lower pH paper into sample until           </a:t>
            </a:r>
          </a:p>
          <a:p>
            <a:pPr marL="304800" lvl="0" indent="-152400" defTabSz="457200">
              <a:defRPr sz="1800" i="0"/>
            </a:pPr>
            <a:r>
              <a:rPr sz="2000">
                <a:latin typeface="Times Roman"/>
                <a:ea typeface="Times Roman"/>
                <a:cs typeface="Times Roman"/>
                <a:sym typeface="Times Roman"/>
              </a:rPr>
              <a:t>   chemically treated tip is under water </a:t>
            </a:r>
          </a:p>
        </p:txBody>
      </p:sp>
      <p:sp>
        <p:nvSpPr>
          <p:cNvPr id="259" name="Shape 259"/>
          <p:cNvSpPr/>
          <p:nvPr/>
        </p:nvSpPr>
        <p:spPr>
          <a:xfrm>
            <a:off x="3953177" y="3338808"/>
            <a:ext cx="4706279" cy="131064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304800" lvl="0" indent="-152400" defTabSz="457200">
              <a:defRPr sz="1800" i="0"/>
            </a:pPr>
            <a:r>
              <a:rPr sz="2000">
                <a:latin typeface="Times Roman"/>
                <a:ea typeface="Times Roman"/>
                <a:cs typeface="Times Roman"/>
                <a:sym typeface="Times Roman"/>
              </a:rPr>
              <a:t>~ Wait a few seconds, then remove pH strip</a:t>
            </a:r>
          </a:p>
          <a:p>
            <a:pPr marL="304800" lvl="0" indent="-152400" defTabSz="457200">
              <a:defRPr sz="1800" i="0"/>
            </a:pPr>
            <a:r>
              <a:rPr sz="2000">
                <a:latin typeface="Times Roman"/>
                <a:ea typeface="Times Roman"/>
                <a:cs typeface="Times Roman"/>
                <a:sym typeface="Times Roman"/>
              </a:rPr>
              <a:t>   from water, </a:t>
            </a:r>
            <a:r>
              <a:rPr sz="2000" b="1">
                <a:latin typeface="Times Roman"/>
                <a:ea typeface="Times Roman"/>
                <a:cs typeface="Times Roman"/>
                <a:sym typeface="Times Roman"/>
              </a:rPr>
              <a:t>wait a few seconds for reaction to occur</a:t>
            </a:r>
            <a:r>
              <a:rPr sz="2000">
                <a:latin typeface="Times Roman"/>
                <a:ea typeface="Times Roman"/>
                <a:cs typeface="Times Roman"/>
                <a:sym typeface="Times Roman"/>
              </a:rPr>
              <a:t> and then compare color of test strip to color chart </a:t>
            </a:r>
          </a:p>
        </p:txBody>
      </p:sp>
      <p:sp>
        <p:nvSpPr>
          <p:cNvPr id="260" name="Shape 260"/>
          <p:cNvSpPr/>
          <p:nvPr/>
        </p:nvSpPr>
        <p:spPr>
          <a:xfrm>
            <a:off x="220917" y="4683286"/>
            <a:ext cx="8567585" cy="38354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304800" lvl="0" indent="-152400" defTabSz="457200">
              <a:defRPr sz="1800" i="0"/>
            </a:pPr>
            <a:r>
              <a:rPr sz="1900">
                <a:latin typeface="Times Roman"/>
                <a:ea typeface="Times Roman"/>
                <a:cs typeface="Times Roman"/>
                <a:sym typeface="Times Roman"/>
              </a:rPr>
              <a:t>~  </a:t>
            </a:r>
            <a:r>
              <a:rPr sz="1900" b="1">
                <a:latin typeface="Times Roman"/>
                <a:ea typeface="Times Roman"/>
                <a:cs typeface="Times Roman"/>
                <a:sym typeface="Times Roman"/>
              </a:rPr>
              <a:t>Repeat one more time with pH paper and then repeat 3rd time with pH meter.</a:t>
            </a:r>
          </a:p>
        </p:txBody>
      </p:sp>
      <p:sp>
        <p:nvSpPr>
          <p:cNvPr id="261" name="Shape 261"/>
          <p:cNvSpPr/>
          <p:nvPr/>
        </p:nvSpPr>
        <p:spPr>
          <a:xfrm>
            <a:off x="191549" y="5133738"/>
            <a:ext cx="8760902" cy="12217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04800" lvl="0" indent="-228600" defTabSz="457200">
              <a:lnSpc>
                <a:spcPts val="3500"/>
              </a:lnSpc>
              <a:spcBef>
                <a:spcPts val="300"/>
              </a:spcBef>
              <a:defRPr sz="1800" i="0"/>
            </a:pPr>
            <a:r>
              <a:rPr sz="2000" b="1">
                <a:solidFill>
                  <a:srgbClr val="C02049"/>
                </a:solidFill>
                <a:latin typeface="Times Roman"/>
                <a:ea typeface="Times Roman"/>
                <a:cs typeface="Times Roman"/>
                <a:sym typeface="Times Roman"/>
              </a:rPr>
              <a:t>Find the average of the three observations</a:t>
            </a:r>
            <a:endParaRPr sz="500" b="1">
              <a:solidFill>
                <a:srgbClr val="C02049"/>
              </a:solidFill>
              <a:latin typeface="Times Roman"/>
              <a:ea typeface="Times Roman"/>
              <a:cs typeface="Times Roman"/>
              <a:sym typeface="Times Roman"/>
            </a:endParaRPr>
          </a:p>
          <a:p>
            <a:pPr marL="304800" lvl="0" indent="-228600" defTabSz="469900">
              <a:spcBef>
                <a:spcPts val="300"/>
              </a:spcBef>
              <a:defRPr sz="1800" i="0"/>
            </a:pPr>
            <a:endParaRPr sz="600" b="1">
              <a:solidFill>
                <a:srgbClr val="C02049"/>
              </a:solidFill>
              <a:latin typeface="Times Roman"/>
              <a:ea typeface="Times Roman"/>
              <a:cs typeface="Times Roman"/>
              <a:sym typeface="Times Roman"/>
            </a:endParaRPr>
          </a:p>
          <a:p>
            <a:pPr marL="304800" lvl="0" indent="-228600" defTabSz="457200">
              <a:lnSpc>
                <a:spcPts val="3500"/>
              </a:lnSpc>
              <a:spcBef>
                <a:spcPts val="300"/>
              </a:spcBef>
              <a:defRPr sz="1800" i="0"/>
            </a:pPr>
            <a:r>
              <a:rPr sz="2000">
                <a:latin typeface="Times Roman"/>
                <a:ea typeface="Times Roman"/>
                <a:cs typeface="Times Roman"/>
                <a:sym typeface="Times Roman"/>
              </a:rPr>
              <a:t> ~  Check to make sure that each observation is </a:t>
            </a:r>
            <a:r>
              <a:rPr sz="2000">
                <a:solidFill>
                  <a:srgbClr val="CF2452"/>
                </a:solidFill>
                <a:latin typeface="Times Roman"/>
                <a:ea typeface="Times Roman"/>
                <a:cs typeface="Times Roman"/>
                <a:sym typeface="Times Roman"/>
              </a:rPr>
              <a:t>within 1.0 pH units of the average</a:t>
            </a:r>
            <a:r>
              <a:rPr sz="2000">
                <a:latin typeface="Times Roman"/>
                <a:ea typeface="Times Roman"/>
                <a:cs typeface="Times Roman"/>
                <a:sym typeface="Times Roman"/>
              </a:rPr>
              <a:t>.    </a:t>
            </a:r>
          </a:p>
          <a:p>
            <a:pPr marL="304800" lvl="0" indent="-228600" defTabSz="457200">
              <a:lnSpc>
                <a:spcPts val="3500"/>
              </a:lnSpc>
              <a:spcBef>
                <a:spcPts val="300"/>
              </a:spcBef>
              <a:defRPr sz="1800" i="0"/>
            </a:pPr>
            <a:r>
              <a:rPr sz="2000">
                <a:latin typeface="Times Roman"/>
                <a:ea typeface="Times Roman"/>
                <a:cs typeface="Times Roman"/>
                <a:sym typeface="Times Roman"/>
              </a:rPr>
              <a:t> ~  If they are not within 1.0 units of the average, repeat the measurements. </a:t>
            </a:r>
          </a:p>
        </p:txBody>
      </p:sp>
    </p:spTree>
  </p:cSld>
  <p:clrMapOvr>
    <a:masterClrMapping/>
  </p:clrMapOvr>
  <p:transition xmlns:p14="http://schemas.microsoft.com/office/powerpoint/2010/main" spd="slow">
    <p:dissolv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p:cNvSpPr/>
          <p:nvPr/>
        </p:nvSpPr>
        <p:spPr>
          <a:xfrm>
            <a:off x="2592791" y="1208601"/>
            <a:ext cx="4295327" cy="510776"/>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000" b="1">
                <a:solidFill>
                  <a:srgbClr val="1C37F8"/>
                </a:solidFill>
              </a:defRPr>
            </a:lvl1pPr>
          </a:lstStyle>
          <a:p>
            <a:pPr lvl="0">
              <a:defRPr sz="1800" b="0" i="0">
                <a:solidFill>
                  <a:srgbClr val="000000"/>
                </a:solidFill>
              </a:defRPr>
            </a:pPr>
            <a:r>
              <a:rPr sz="3000" b="1" i="1">
                <a:solidFill>
                  <a:srgbClr val="1C37F8"/>
                </a:solidFill>
              </a:rPr>
              <a:t>Bromothymol Blue Lab</a:t>
            </a:r>
          </a:p>
        </p:txBody>
      </p:sp>
      <p:sp>
        <p:nvSpPr>
          <p:cNvPr id="264" name="Shape 264"/>
          <p:cNvSpPr/>
          <p:nvPr/>
        </p:nvSpPr>
        <p:spPr>
          <a:xfrm>
            <a:off x="3544566" y="1689264"/>
            <a:ext cx="2391778"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Changing the pH</a:t>
            </a:r>
          </a:p>
        </p:txBody>
      </p:sp>
      <p:sp>
        <p:nvSpPr>
          <p:cNvPr id="265" name="Shape 265"/>
          <p:cNvSpPr/>
          <p:nvPr/>
        </p:nvSpPr>
        <p:spPr>
          <a:xfrm>
            <a:off x="272545" y="2307799"/>
            <a:ext cx="5341867" cy="7926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20842" lvl="0" indent="-320842">
              <a:buSzPct val="100000"/>
              <a:buAutoNum type="arabicPeriod"/>
              <a:defRPr sz="1800" i="0"/>
            </a:pPr>
            <a:r>
              <a:rPr sz="2400" i="1"/>
              <a:t>Obtain 100 mL of bromothymol blue</a:t>
            </a:r>
          </a:p>
          <a:p>
            <a:pPr lvl="0">
              <a:defRPr sz="1800" i="0"/>
            </a:pPr>
            <a:r>
              <a:rPr sz="2400" i="1"/>
              <a:t>(BTB) solution </a:t>
            </a:r>
          </a:p>
        </p:txBody>
      </p:sp>
      <p:sp>
        <p:nvSpPr>
          <p:cNvPr id="266" name="Shape 266"/>
          <p:cNvSpPr/>
          <p:nvPr/>
        </p:nvSpPr>
        <p:spPr>
          <a:xfrm>
            <a:off x="604336" y="3798965"/>
            <a:ext cx="8272238" cy="66733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lgn="ctr">
              <a:defRPr sz="1800" i="0"/>
            </a:pPr>
            <a:r>
              <a:rPr sz="2000" i="1"/>
              <a:t>Bromothymol blue is a chemical that turns color </a:t>
            </a:r>
          </a:p>
          <a:p>
            <a:pPr lvl="0" algn="ctr">
              <a:defRPr sz="1800" i="0"/>
            </a:pPr>
            <a:r>
              <a:rPr sz="2000" i="1"/>
              <a:t>when carbon dioxide is present</a:t>
            </a:r>
          </a:p>
        </p:txBody>
      </p:sp>
      <p:sp>
        <p:nvSpPr>
          <p:cNvPr id="267" name="Shape 267"/>
          <p:cNvSpPr/>
          <p:nvPr/>
        </p:nvSpPr>
        <p:spPr>
          <a:xfrm>
            <a:off x="285460" y="4651917"/>
            <a:ext cx="8446097" cy="7926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defRPr sz="1800" i="0"/>
            </a:pPr>
            <a:r>
              <a:rPr sz="2400" i="1"/>
              <a:t>3. Using a straw, </a:t>
            </a:r>
            <a:r>
              <a:rPr sz="2400" b="1" i="1">
                <a:solidFill>
                  <a:srgbClr val="1837E2"/>
                </a:solidFill>
              </a:rPr>
              <a:t>gently</a:t>
            </a:r>
            <a:r>
              <a:rPr sz="2400" i="1"/>
              <a:t> blow bubbles into the solution until it   </a:t>
            </a:r>
          </a:p>
          <a:p>
            <a:pPr lvl="0">
              <a:defRPr sz="1800" i="0"/>
            </a:pPr>
            <a:r>
              <a:rPr sz="2400" i="1"/>
              <a:t>    </a:t>
            </a:r>
            <a:r>
              <a:rPr sz="2400" b="1" i="1">
                <a:solidFill>
                  <a:srgbClr val="4041DA"/>
                </a:solidFill>
              </a:rPr>
              <a:t>completely</a:t>
            </a:r>
            <a:r>
              <a:rPr sz="2400" i="1"/>
              <a:t> changes color</a:t>
            </a:r>
          </a:p>
        </p:txBody>
      </p:sp>
      <p:sp>
        <p:nvSpPr>
          <p:cNvPr id="268" name="Shape 268"/>
          <p:cNvSpPr/>
          <p:nvPr/>
        </p:nvSpPr>
        <p:spPr>
          <a:xfrm>
            <a:off x="4793945" y="5630207"/>
            <a:ext cx="3761998" cy="4370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a:solidFill>
                  <a:srgbClr val="CF2034"/>
                </a:solidFill>
              </a:defRPr>
            </a:lvl1pPr>
          </a:lstStyle>
          <a:p>
            <a:pPr lvl="0">
              <a:defRPr sz="1800" b="0" i="0">
                <a:solidFill>
                  <a:srgbClr val="000000"/>
                </a:solidFill>
              </a:defRPr>
            </a:pPr>
            <a:r>
              <a:rPr sz="2400" b="1" i="1">
                <a:solidFill>
                  <a:srgbClr val="CF2034"/>
                </a:solidFill>
              </a:rPr>
              <a:t>Do not swallow the BTB!</a:t>
            </a:r>
          </a:p>
        </p:txBody>
      </p:sp>
      <p:sp>
        <p:nvSpPr>
          <p:cNvPr id="269" name="Shape 269"/>
          <p:cNvSpPr/>
          <p:nvPr/>
        </p:nvSpPr>
        <p:spPr>
          <a:xfrm>
            <a:off x="233799" y="3176275"/>
            <a:ext cx="3973077" cy="4370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a:solidFill>
                  <a:srgbClr val="0A0102"/>
                </a:solidFill>
              </a:defRPr>
            </a:lvl1pPr>
          </a:lstStyle>
          <a:p>
            <a:pPr lvl="0">
              <a:defRPr sz="1800" i="0">
                <a:solidFill>
                  <a:srgbClr val="000000"/>
                </a:solidFill>
              </a:defRPr>
            </a:pPr>
            <a:r>
              <a:rPr sz="2400" i="1">
                <a:solidFill>
                  <a:srgbClr val="0A0102"/>
                </a:solidFill>
              </a:rPr>
              <a:t>2. Test the pH of the solution</a:t>
            </a:r>
          </a:p>
        </p:txBody>
      </p:sp>
      <p:sp>
        <p:nvSpPr>
          <p:cNvPr id="270" name="Shape 270"/>
          <p:cNvSpPr/>
          <p:nvPr/>
        </p:nvSpPr>
        <p:spPr>
          <a:xfrm>
            <a:off x="298908" y="5630207"/>
            <a:ext cx="3973077"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4. Test the pH of the solution</a:t>
            </a:r>
          </a:p>
        </p:txBody>
      </p:sp>
      <p:pic>
        <p:nvPicPr>
          <p:cNvPr id="271" name="pasted-image.png"/>
          <p:cNvPicPr/>
          <p:nvPr/>
        </p:nvPicPr>
        <p:blipFill>
          <a:blip r:embed="rId2">
            <a:extLst/>
          </a:blip>
          <a:stretch>
            <a:fillRect/>
          </a:stretch>
        </p:blipFill>
        <p:spPr>
          <a:xfrm>
            <a:off x="6182355" y="1702993"/>
            <a:ext cx="2741652" cy="2061722"/>
          </a:xfrm>
          <a:prstGeom prst="rect">
            <a:avLst/>
          </a:prstGeom>
          <a:ln w="12700">
            <a:miter lim="400000"/>
          </a:ln>
        </p:spPr>
      </p:pic>
      <p:sp>
        <p:nvSpPr>
          <p:cNvPr id="272" name="Shape 272"/>
          <p:cNvSpPr/>
          <p:nvPr/>
        </p:nvSpPr>
        <p:spPr>
          <a:xfrm>
            <a:off x="4793945" y="5645921"/>
            <a:ext cx="3761998" cy="4370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a:solidFill>
                  <a:srgbClr val="CF2034"/>
                </a:solidFill>
              </a:defRPr>
            </a:lvl1pPr>
          </a:lstStyle>
          <a:p>
            <a:pPr lvl="0">
              <a:defRPr sz="1800" b="0" i="0">
                <a:solidFill>
                  <a:srgbClr val="000000"/>
                </a:solidFill>
              </a:defRPr>
            </a:pPr>
            <a:r>
              <a:rPr sz="2400" b="1" i="1">
                <a:solidFill>
                  <a:srgbClr val="CF2034"/>
                </a:solidFill>
              </a:rPr>
              <a:t>Do not swallow the BTB!</a:t>
            </a:r>
          </a:p>
        </p:txBody>
      </p:sp>
      <p:sp>
        <p:nvSpPr>
          <p:cNvPr id="273" name="Shape 273"/>
          <p:cNvSpPr/>
          <p:nvPr/>
        </p:nvSpPr>
        <p:spPr>
          <a:xfrm>
            <a:off x="4781245" y="5658621"/>
            <a:ext cx="3761998" cy="4370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a:solidFill>
                  <a:srgbClr val="CF2034"/>
                </a:solidFill>
              </a:defRPr>
            </a:lvl1pPr>
          </a:lstStyle>
          <a:p>
            <a:pPr lvl="0">
              <a:defRPr sz="1800" b="0" i="0">
                <a:solidFill>
                  <a:srgbClr val="000000"/>
                </a:solidFill>
              </a:defRPr>
            </a:pPr>
            <a:r>
              <a:rPr sz="2400" b="1" i="1">
                <a:solidFill>
                  <a:srgbClr val="CF2034"/>
                </a:solidFill>
              </a:rPr>
              <a:t>Do not swallow the BTB!</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2000"/>
                                  </p:stCondLst>
                                  <p:iterate>
                                    <p:tmAbs val="0"/>
                                  </p:iterate>
                                  <p:childTnLst>
                                    <p:set>
                                      <p:cBhvr>
                                        <p:cTn id="6" fill="hold"/>
                                        <p:tgtEl>
                                          <p:spTgt spid="265"/>
                                        </p:tgtEl>
                                        <p:attrNameLst>
                                          <p:attrName>style.visibility</p:attrName>
                                        </p:attrNameLst>
                                      </p:cBhvr>
                                      <p:to>
                                        <p:strVal val="visible"/>
                                      </p:to>
                                    </p:set>
                                    <p:animEffect transition="in" filter="wipe(up)">
                                      <p:cBhvr>
                                        <p:cTn id="7" dur="2000"/>
                                        <p:tgtEl>
                                          <p:spTgt spid="265"/>
                                        </p:tgtEl>
                                      </p:cBhvr>
                                    </p:animEffect>
                                  </p:childTnLst>
                                </p:cTn>
                              </p:par>
                            </p:childTnLst>
                          </p:cTn>
                        </p:par>
                        <p:par>
                          <p:cTn id="8" fill="hold">
                            <p:stCondLst>
                              <p:cond delay="4000"/>
                            </p:stCondLst>
                            <p:childTnLst>
                              <p:par>
                                <p:cTn id="9" presetID="10" presetClass="entr" presetSubtype="0" fill="hold" grpId="2" nodeType="afterEffect">
                                  <p:stCondLst>
                                    <p:cond delay="500"/>
                                  </p:stCondLst>
                                  <p:iterate>
                                    <p:tmAbs val="0"/>
                                  </p:iterate>
                                  <p:childTnLst>
                                    <p:set>
                                      <p:cBhvr>
                                        <p:cTn id="10" fill="hold"/>
                                        <p:tgtEl>
                                          <p:spTgt spid="271"/>
                                        </p:tgtEl>
                                        <p:attrNameLst>
                                          <p:attrName>style.visibility</p:attrName>
                                        </p:attrNameLst>
                                      </p:cBhvr>
                                      <p:to>
                                        <p:strVal val="visible"/>
                                      </p:to>
                                    </p:set>
                                    <p:animEffect transition="in" filter="fade">
                                      <p:cBhvr>
                                        <p:cTn id="11" dur="3000"/>
                                        <p:tgtEl>
                                          <p:spTgt spid="271"/>
                                        </p:tgtEl>
                                      </p:cBhvr>
                                    </p:animEffect>
                                  </p:childTnLst>
                                </p:cTn>
                              </p:par>
                            </p:childTnLst>
                          </p:cTn>
                        </p:par>
                        <p:par>
                          <p:cTn id="12" fill="hold">
                            <p:stCondLst>
                              <p:cond delay="7500"/>
                            </p:stCondLst>
                            <p:childTnLst>
                              <p:par>
                                <p:cTn id="13" presetID="22" presetClass="entr" presetSubtype="8" fill="hold" grpId="3" nodeType="afterEffect">
                                  <p:stCondLst>
                                    <p:cond delay="1000"/>
                                  </p:stCondLst>
                                  <p:iterate>
                                    <p:tmAbs val="0"/>
                                  </p:iterate>
                                  <p:childTnLst>
                                    <p:set>
                                      <p:cBhvr>
                                        <p:cTn id="14" fill="hold"/>
                                        <p:tgtEl>
                                          <p:spTgt spid="269"/>
                                        </p:tgtEl>
                                        <p:attrNameLst>
                                          <p:attrName>style.visibility</p:attrName>
                                        </p:attrNameLst>
                                      </p:cBhvr>
                                      <p:to>
                                        <p:strVal val="visible"/>
                                      </p:to>
                                    </p:set>
                                    <p:animEffect transition="in" filter="wipe(left)">
                                      <p:cBhvr>
                                        <p:cTn id="15" dur="2000"/>
                                        <p:tgtEl>
                                          <p:spTgt spid="269"/>
                                        </p:tgtEl>
                                      </p:cBhvr>
                                    </p:animEffect>
                                  </p:childTnLst>
                                </p:cTn>
                              </p:par>
                            </p:childTnLst>
                          </p:cTn>
                        </p:par>
                        <p:par>
                          <p:cTn id="16" fill="hold">
                            <p:stCondLst>
                              <p:cond delay="10500"/>
                            </p:stCondLst>
                            <p:childTnLst>
                              <p:par>
                                <p:cTn id="17" presetID="9" presetClass="entr" presetSubtype="0" fill="hold" grpId="4" nodeType="afterEffect">
                                  <p:stCondLst>
                                    <p:cond delay="500"/>
                                  </p:stCondLst>
                                  <p:iterate>
                                    <p:tmAbs val="0"/>
                                  </p:iterate>
                                  <p:childTnLst>
                                    <p:set>
                                      <p:cBhvr>
                                        <p:cTn id="18" fill="hold"/>
                                        <p:tgtEl>
                                          <p:spTgt spid="266"/>
                                        </p:tgtEl>
                                        <p:attrNameLst>
                                          <p:attrName>style.visibility</p:attrName>
                                        </p:attrNameLst>
                                      </p:cBhvr>
                                      <p:to>
                                        <p:strVal val="visible"/>
                                      </p:to>
                                    </p:set>
                                    <p:animEffect transition="in" filter="dissolve">
                                      <p:cBhvr>
                                        <p:cTn id="19" dur="3000"/>
                                        <p:tgtEl>
                                          <p:spTgt spid="266"/>
                                        </p:tgtEl>
                                      </p:cBhvr>
                                    </p:animEffect>
                                  </p:childTnLst>
                                </p:cTn>
                              </p:par>
                            </p:childTnLst>
                          </p:cTn>
                        </p:par>
                        <p:par>
                          <p:cTn id="20" fill="hold">
                            <p:stCondLst>
                              <p:cond delay="14000"/>
                            </p:stCondLst>
                            <p:childTnLst>
                              <p:par>
                                <p:cTn id="21" presetID="22" presetClass="entr" presetSubtype="8" fill="hold" grpId="5" nodeType="afterEffect">
                                  <p:stCondLst>
                                    <p:cond delay="2000"/>
                                  </p:stCondLst>
                                  <p:iterate>
                                    <p:tmAbs val="0"/>
                                  </p:iterate>
                                  <p:childTnLst>
                                    <p:set>
                                      <p:cBhvr>
                                        <p:cTn id="22" fill="hold"/>
                                        <p:tgtEl>
                                          <p:spTgt spid="267"/>
                                        </p:tgtEl>
                                        <p:attrNameLst>
                                          <p:attrName>style.visibility</p:attrName>
                                        </p:attrNameLst>
                                      </p:cBhvr>
                                      <p:to>
                                        <p:strVal val="visible"/>
                                      </p:to>
                                    </p:set>
                                    <p:animEffect transition="in" filter="wipe(left)">
                                      <p:cBhvr>
                                        <p:cTn id="23" dur="2000"/>
                                        <p:tgtEl>
                                          <p:spTgt spid="267"/>
                                        </p:tgtEl>
                                      </p:cBhvr>
                                    </p:animEffect>
                                  </p:childTnLst>
                                </p:cTn>
                              </p:par>
                            </p:childTnLst>
                          </p:cTn>
                        </p:par>
                        <p:par>
                          <p:cTn id="24" fill="hold">
                            <p:stCondLst>
                              <p:cond delay="18000"/>
                            </p:stCondLst>
                            <p:childTnLst>
                              <p:par>
                                <p:cTn id="25" presetID="22" presetClass="entr" presetSubtype="8" fill="hold" grpId="6" nodeType="afterEffect">
                                  <p:stCondLst>
                                    <p:cond delay="500"/>
                                  </p:stCondLst>
                                  <p:iterate>
                                    <p:tmAbs val="0"/>
                                  </p:iterate>
                                  <p:childTnLst>
                                    <p:set>
                                      <p:cBhvr>
                                        <p:cTn id="26" fill="hold"/>
                                        <p:tgtEl>
                                          <p:spTgt spid="270"/>
                                        </p:tgtEl>
                                        <p:attrNameLst>
                                          <p:attrName>style.visibility</p:attrName>
                                        </p:attrNameLst>
                                      </p:cBhvr>
                                      <p:to>
                                        <p:strVal val="visible"/>
                                      </p:to>
                                    </p:set>
                                    <p:animEffect transition="in" filter="wipe(left)">
                                      <p:cBhvr>
                                        <p:cTn id="27" dur="2000"/>
                                        <p:tgtEl>
                                          <p:spTgt spid="270"/>
                                        </p:tgtEl>
                                      </p:cBhvr>
                                    </p:animEffect>
                                  </p:childTnLst>
                                </p:cTn>
                              </p:par>
                            </p:childTnLst>
                          </p:cTn>
                        </p:par>
                        <p:par>
                          <p:cTn id="28" fill="hold">
                            <p:stCondLst>
                              <p:cond delay="20500"/>
                            </p:stCondLst>
                            <p:childTnLst>
                              <p:par>
                                <p:cTn id="29" presetID="10" presetClass="entr" presetSubtype="0" fill="hold" grpId="7" nodeType="afterEffect">
                                  <p:stCondLst>
                                    <p:cond delay="500"/>
                                  </p:stCondLst>
                                  <p:iterate>
                                    <p:tmAbs val="0"/>
                                  </p:iterate>
                                  <p:childTnLst>
                                    <p:set>
                                      <p:cBhvr>
                                        <p:cTn id="30" fill="hold"/>
                                        <p:tgtEl>
                                          <p:spTgt spid="268"/>
                                        </p:tgtEl>
                                        <p:attrNameLst>
                                          <p:attrName>style.visibility</p:attrName>
                                        </p:attrNameLst>
                                      </p:cBhvr>
                                      <p:to>
                                        <p:strVal val="visible"/>
                                      </p:to>
                                    </p:set>
                                    <p:animEffect transition="in" filter="fade">
                                      <p:cBhvr>
                                        <p:cTn id="31" dur="2000"/>
                                        <p:tgtEl>
                                          <p:spTgt spid="268"/>
                                        </p:tgtEl>
                                      </p:cBhvr>
                                    </p:animEffect>
                                  </p:childTnLst>
                                </p:cTn>
                              </p:par>
                            </p:childTnLst>
                          </p:cTn>
                        </p:par>
                        <p:par>
                          <p:cTn id="32" fill="hold">
                            <p:stCondLst>
                              <p:cond delay="23000"/>
                            </p:stCondLst>
                            <p:childTnLst>
                              <p:par>
                                <p:cTn id="33" presetID="10" presetClass="entr" presetSubtype="0" fill="hold" grpId="8" nodeType="afterEffect">
                                  <p:stCondLst>
                                    <p:cond delay="500"/>
                                  </p:stCondLst>
                                  <p:iterate>
                                    <p:tmAbs val="0"/>
                                  </p:iterate>
                                  <p:childTnLst>
                                    <p:set>
                                      <p:cBhvr>
                                        <p:cTn id="34" fill="hold"/>
                                        <p:tgtEl>
                                          <p:spTgt spid="272"/>
                                        </p:tgtEl>
                                        <p:attrNameLst>
                                          <p:attrName>style.visibility</p:attrName>
                                        </p:attrNameLst>
                                      </p:cBhvr>
                                      <p:to>
                                        <p:strVal val="visible"/>
                                      </p:to>
                                    </p:set>
                                    <p:animEffect transition="in" filter="fade">
                                      <p:cBhvr>
                                        <p:cTn id="35" dur="2000"/>
                                        <p:tgtEl>
                                          <p:spTgt spid="272"/>
                                        </p:tgtEl>
                                      </p:cBhvr>
                                    </p:animEffect>
                                  </p:childTnLst>
                                </p:cTn>
                              </p:par>
                            </p:childTnLst>
                          </p:cTn>
                        </p:par>
                        <p:par>
                          <p:cTn id="36" fill="hold">
                            <p:stCondLst>
                              <p:cond delay="25500"/>
                            </p:stCondLst>
                            <p:childTnLst>
                              <p:par>
                                <p:cTn id="37" presetID="10" presetClass="entr" presetSubtype="0" fill="hold" grpId="9" nodeType="afterEffect">
                                  <p:stCondLst>
                                    <p:cond delay="500"/>
                                  </p:stCondLst>
                                  <p:iterate>
                                    <p:tmAbs val="0"/>
                                  </p:iterate>
                                  <p:childTnLst>
                                    <p:set>
                                      <p:cBhvr>
                                        <p:cTn id="38" fill="hold"/>
                                        <p:tgtEl>
                                          <p:spTgt spid="273"/>
                                        </p:tgtEl>
                                        <p:attrNameLst>
                                          <p:attrName>style.visibility</p:attrName>
                                        </p:attrNameLst>
                                      </p:cBhvr>
                                      <p:to>
                                        <p:strVal val="visible"/>
                                      </p:to>
                                    </p:set>
                                    <p:animEffect transition="in" filter="fade">
                                      <p:cBhvr>
                                        <p:cTn id="39" dur="20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 grpId="1" animBg="1" advAuto="0"/>
      <p:bldP spid="266" grpId="4" animBg="1" advAuto="0"/>
      <p:bldP spid="267" grpId="5" animBg="1" advAuto="0"/>
      <p:bldP spid="268" grpId="7" animBg="1" advAuto="0"/>
      <p:bldP spid="269" grpId="3" animBg="1" advAuto="0"/>
      <p:bldP spid="270" grpId="6" animBg="1" advAuto="0"/>
      <p:bldP spid="271" grpId="2" animBg="1" advAuto="0"/>
      <p:bldP spid="272" grpId="8" animBg="1" advAuto="0"/>
      <p:bldP spid="273" grpId="9"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idx="4294967295"/>
          </p:nvPr>
        </p:nvSpPr>
        <p:spPr>
          <a:xfrm>
            <a:off x="685800" y="1295400"/>
            <a:ext cx="777240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defTabSz="877823">
              <a:defRPr sz="4224"/>
            </a:lvl1pPr>
          </a:lstStyle>
          <a:p>
            <a:pPr lvl="0">
              <a:defRPr sz="1800"/>
            </a:pPr>
            <a:r>
              <a:rPr sz="4224"/>
              <a:t>Getting Started in GLOBE</a:t>
            </a:r>
          </a:p>
        </p:txBody>
      </p:sp>
      <p:sp>
        <p:nvSpPr>
          <p:cNvPr id="276" name="Shape 276"/>
          <p:cNvSpPr>
            <a:spLocks noGrp="1"/>
          </p:cNvSpPr>
          <p:nvPr>
            <p:ph type="body" idx="4294967295"/>
          </p:nvPr>
        </p:nvSpPr>
        <p:spPr>
          <a:xfrm>
            <a:off x="685800" y="2057400"/>
            <a:ext cx="8178878" cy="43434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marL="219455" lvl="0" indent="-219455" defTabSz="877823">
              <a:buBlip>
                <a:blip r:embed="rId3"/>
              </a:buBlip>
              <a:defRPr sz="1800"/>
            </a:pPr>
            <a:r>
              <a:rPr sz="2688"/>
              <a:t>  Visit the GLOBE Web site at:</a:t>
            </a:r>
          </a:p>
          <a:p>
            <a:pPr marL="0" lvl="0" indent="0" algn="ctr" defTabSz="877823">
              <a:buSzTx/>
              <a:buNone/>
              <a:defRPr sz="1800"/>
            </a:pPr>
            <a:r>
              <a:rPr sz="2880" b="1" i="1">
                <a:solidFill>
                  <a:srgbClr val="193DF1"/>
                </a:solidFill>
              </a:rPr>
              <a:t>www.globe.gov</a:t>
            </a:r>
          </a:p>
          <a:p>
            <a:pPr marL="274320" lvl="1" indent="164592" algn="ctr" defTabSz="877823">
              <a:buSzTx/>
              <a:buNone/>
              <a:defRPr sz="1800"/>
            </a:pPr>
            <a:endParaRPr sz="1727"/>
          </a:p>
          <a:p>
            <a:pPr marL="219455" lvl="0" indent="-219455" defTabSz="877823">
              <a:buBlip>
                <a:blip r:embed="rId3"/>
              </a:buBlip>
              <a:defRPr sz="1800"/>
            </a:pPr>
            <a:r>
              <a:rPr sz="2688"/>
              <a:t>  GLOBE Support Desk is available to help you  </a:t>
            </a:r>
          </a:p>
          <a:p>
            <a:pPr marL="0" lvl="0" indent="0" defTabSz="877823">
              <a:buSzTx/>
              <a:buNone/>
              <a:defRPr sz="1800"/>
            </a:pPr>
            <a:r>
              <a:rPr sz="2688"/>
              <a:t>   as you get started (</a:t>
            </a:r>
            <a:r>
              <a:rPr sz="2688" b="1" i="1">
                <a:solidFill>
                  <a:srgbClr val="C61D2B"/>
                </a:solidFill>
              </a:rPr>
              <a:t>almost 24 / 7</a:t>
            </a:r>
            <a:r>
              <a:rPr sz="2688"/>
              <a:t>)</a:t>
            </a:r>
          </a:p>
          <a:p>
            <a:pPr marL="0" lvl="0" indent="0" defTabSz="877823">
              <a:buSzTx/>
              <a:buNone/>
              <a:defRPr sz="1800"/>
            </a:pPr>
            <a:endParaRPr sz="2688"/>
          </a:p>
          <a:p>
            <a:pPr marL="219455" lvl="0" indent="-219455" defTabSz="877823">
              <a:buBlip>
                <a:blip r:embed="rId3"/>
              </a:buBlip>
              <a:defRPr sz="1800"/>
            </a:pPr>
            <a:r>
              <a:rPr sz="2688"/>
              <a:t>  Get your students involved in doing real science:</a:t>
            </a:r>
          </a:p>
          <a:p>
            <a:pPr marL="0" lvl="0" indent="0" defTabSz="877823">
              <a:buSzTx/>
              <a:buNone/>
              <a:defRPr sz="1800"/>
            </a:pPr>
            <a:r>
              <a:rPr sz="2688"/>
              <a:t>   inquiry based, STEM, NGSS and Common Core </a:t>
            </a:r>
          </a:p>
          <a:p>
            <a:pPr marL="0" lvl="0" indent="0" defTabSz="877823">
              <a:buSzTx/>
              <a:buNone/>
              <a:defRPr sz="1800"/>
            </a:pPr>
            <a:r>
              <a:rPr sz="2688"/>
              <a:t>   based activities</a:t>
            </a:r>
          </a:p>
        </p:txBody>
      </p:sp>
    </p:spTree>
  </p:cSld>
  <p:clrMapOvr>
    <a:masterClrMapping/>
  </p:clrMapOvr>
  <p:transition xmlns:p14="http://schemas.microsoft.com/office/powerpoint/2010/main" spd="med"/>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iterate>
                                    <p:tmAbs val="0"/>
                                  </p:iterate>
                                  <p:childTnLst>
                                    <p:set>
                                      <p:cBhvr>
                                        <p:cTn id="6" fill="hold"/>
                                        <p:tgtEl>
                                          <p:spTgt spid="276">
                                            <p:bg/>
                                          </p:spTgt>
                                        </p:tgtEl>
                                        <p:attrNameLst>
                                          <p:attrName>style.visibility</p:attrName>
                                        </p:attrNameLst>
                                      </p:cBhvr>
                                      <p:to>
                                        <p:strVal val="visible"/>
                                      </p:to>
                                    </p:set>
                                    <p:animEffect transition="in" filter="wipe(up)">
                                      <p:cBhvr>
                                        <p:cTn id="7" dur="2000"/>
                                        <p:tgtEl>
                                          <p:spTgt spid="276">
                                            <p:bg/>
                                          </p:spTgt>
                                        </p:tgtEl>
                                      </p:cBhvr>
                                    </p:animEffect>
                                  </p:childTnLst>
                                </p:cTn>
                              </p:par>
                              <p:par>
                                <p:cTn id="8" presetID="22" presetClass="entr" presetSubtype="1" fill="hold" grpId="1">
                                  <p:stCondLst>
                                    <p:cond delay="0"/>
                                  </p:stCondLst>
                                  <p:iterate>
                                    <p:tmAbs val="0"/>
                                  </p:iterate>
                                  <p:childTnLst>
                                    <p:set>
                                      <p:cBhvr>
                                        <p:cTn id="9" fill="hold"/>
                                        <p:tgtEl>
                                          <p:spTgt spid="276">
                                            <p:txEl>
                                              <p:pRg st="0" end="0"/>
                                            </p:txEl>
                                          </p:spTgt>
                                        </p:tgtEl>
                                        <p:attrNameLst>
                                          <p:attrName>style.visibility</p:attrName>
                                        </p:attrNameLst>
                                      </p:cBhvr>
                                      <p:to>
                                        <p:strVal val="visible"/>
                                      </p:to>
                                    </p:set>
                                    <p:animEffect transition="in" filter="wipe(up)">
                                      <p:cBhvr>
                                        <p:cTn id="10" dur="2000"/>
                                        <p:tgtEl>
                                          <p:spTgt spid="276">
                                            <p:txEl>
                                              <p:pRg st="0" end="0"/>
                                            </p:txEl>
                                          </p:spTgt>
                                        </p:tgtEl>
                                      </p:cBhvr>
                                    </p:animEffect>
                                  </p:childTnLst>
                                </p:cTn>
                              </p:par>
                            </p:childTnLst>
                          </p:cTn>
                        </p:par>
                        <p:par>
                          <p:cTn id="11" fill="hold">
                            <p:stCondLst>
                              <p:cond delay="2000"/>
                            </p:stCondLst>
                            <p:childTnLst>
                              <p:par>
                                <p:cTn id="12" presetID="22" presetClass="entr" presetSubtype="1" fill="hold" grpId="1" nodeType="afterEffect">
                                  <p:stCondLst>
                                    <p:cond delay="0"/>
                                  </p:stCondLst>
                                  <p:iterate>
                                    <p:tmAbs val="0"/>
                                  </p:iterate>
                                  <p:childTnLst>
                                    <p:set>
                                      <p:cBhvr>
                                        <p:cTn id="13" fill="hold"/>
                                        <p:tgtEl>
                                          <p:spTgt spid="276">
                                            <p:txEl>
                                              <p:pRg st="1" end="1"/>
                                            </p:txEl>
                                          </p:spTgt>
                                        </p:tgtEl>
                                        <p:attrNameLst>
                                          <p:attrName>style.visibility</p:attrName>
                                        </p:attrNameLst>
                                      </p:cBhvr>
                                      <p:to>
                                        <p:strVal val="visible"/>
                                      </p:to>
                                    </p:set>
                                    <p:animEffect transition="in" filter="wipe(up)">
                                      <p:cBhvr>
                                        <p:cTn id="14" dur="2000"/>
                                        <p:tgtEl>
                                          <p:spTgt spid="276">
                                            <p:txEl>
                                              <p:pRg st="1" end="1"/>
                                            </p:txEl>
                                          </p:spTgt>
                                        </p:tgtEl>
                                      </p:cBhvr>
                                    </p:animEffect>
                                  </p:childTnLst>
                                </p:cTn>
                              </p:par>
                            </p:childTnLst>
                          </p:cTn>
                        </p:par>
                        <p:par>
                          <p:cTn id="15" fill="hold">
                            <p:stCondLst>
                              <p:cond delay="4000"/>
                            </p:stCondLst>
                            <p:childTnLst>
                              <p:par>
                                <p:cTn id="16" presetID="22" presetClass="entr" presetSubtype="1" fill="hold" grpId="1" nodeType="afterEffect">
                                  <p:stCondLst>
                                    <p:cond delay="0"/>
                                  </p:stCondLst>
                                  <p:iterate>
                                    <p:tmAbs val="0"/>
                                  </p:iterate>
                                  <p:childTnLst>
                                    <p:set>
                                      <p:cBhvr>
                                        <p:cTn id="17" fill="hold"/>
                                        <p:tgtEl>
                                          <p:spTgt spid="276">
                                            <p:txEl>
                                              <p:pRg st="2" end="2"/>
                                            </p:txEl>
                                          </p:spTgt>
                                        </p:tgtEl>
                                        <p:attrNameLst>
                                          <p:attrName>style.visibility</p:attrName>
                                        </p:attrNameLst>
                                      </p:cBhvr>
                                      <p:to>
                                        <p:strVal val="visible"/>
                                      </p:to>
                                    </p:set>
                                    <p:animEffect transition="in" filter="wipe(up)">
                                      <p:cBhvr>
                                        <p:cTn id="18" dur="2000"/>
                                        <p:tgtEl>
                                          <p:spTgt spid="276">
                                            <p:txEl>
                                              <p:pRg st="2" end="2"/>
                                            </p:txEl>
                                          </p:spTgt>
                                        </p:tgtEl>
                                      </p:cBhvr>
                                    </p:animEffect>
                                  </p:childTnLst>
                                </p:cTn>
                              </p:par>
                            </p:childTnLst>
                          </p:cTn>
                        </p:par>
                        <p:par>
                          <p:cTn id="19" fill="hold">
                            <p:stCondLst>
                              <p:cond delay="6000"/>
                            </p:stCondLst>
                            <p:childTnLst>
                              <p:par>
                                <p:cTn id="20" presetID="22" presetClass="entr" presetSubtype="1" fill="hold" grpId="1" nodeType="afterEffect">
                                  <p:stCondLst>
                                    <p:cond delay="0"/>
                                  </p:stCondLst>
                                  <p:iterate>
                                    <p:tmAbs val="0"/>
                                  </p:iterate>
                                  <p:childTnLst>
                                    <p:set>
                                      <p:cBhvr>
                                        <p:cTn id="21" fill="hold"/>
                                        <p:tgtEl>
                                          <p:spTgt spid="276">
                                            <p:txEl>
                                              <p:pRg st="3" end="3"/>
                                            </p:txEl>
                                          </p:spTgt>
                                        </p:tgtEl>
                                        <p:attrNameLst>
                                          <p:attrName>style.visibility</p:attrName>
                                        </p:attrNameLst>
                                      </p:cBhvr>
                                      <p:to>
                                        <p:strVal val="visible"/>
                                      </p:to>
                                    </p:set>
                                    <p:animEffect transition="in" filter="wipe(up)">
                                      <p:cBhvr>
                                        <p:cTn id="22" dur="2000"/>
                                        <p:tgtEl>
                                          <p:spTgt spid="276">
                                            <p:txEl>
                                              <p:pRg st="3" end="3"/>
                                            </p:txEl>
                                          </p:spTgt>
                                        </p:tgtEl>
                                      </p:cBhvr>
                                    </p:animEffect>
                                  </p:childTnLst>
                                </p:cTn>
                              </p:par>
                            </p:childTnLst>
                          </p:cTn>
                        </p:par>
                        <p:par>
                          <p:cTn id="23" fill="hold">
                            <p:stCondLst>
                              <p:cond delay="8000"/>
                            </p:stCondLst>
                            <p:childTnLst>
                              <p:par>
                                <p:cTn id="24" presetID="22" presetClass="entr" presetSubtype="1" fill="hold" grpId="1" nodeType="afterEffect">
                                  <p:stCondLst>
                                    <p:cond delay="0"/>
                                  </p:stCondLst>
                                  <p:iterate>
                                    <p:tmAbs val="0"/>
                                  </p:iterate>
                                  <p:childTnLst>
                                    <p:set>
                                      <p:cBhvr>
                                        <p:cTn id="25" fill="hold"/>
                                        <p:tgtEl>
                                          <p:spTgt spid="276">
                                            <p:txEl>
                                              <p:pRg st="4" end="4"/>
                                            </p:txEl>
                                          </p:spTgt>
                                        </p:tgtEl>
                                        <p:attrNameLst>
                                          <p:attrName>style.visibility</p:attrName>
                                        </p:attrNameLst>
                                      </p:cBhvr>
                                      <p:to>
                                        <p:strVal val="visible"/>
                                      </p:to>
                                    </p:set>
                                    <p:animEffect transition="in" filter="wipe(up)">
                                      <p:cBhvr>
                                        <p:cTn id="26" dur="2000"/>
                                        <p:tgtEl>
                                          <p:spTgt spid="276">
                                            <p:txEl>
                                              <p:pRg st="4" end="4"/>
                                            </p:txEl>
                                          </p:spTgt>
                                        </p:tgtEl>
                                      </p:cBhvr>
                                    </p:animEffect>
                                  </p:childTnLst>
                                </p:cTn>
                              </p:par>
                            </p:childTnLst>
                          </p:cTn>
                        </p:par>
                        <p:par>
                          <p:cTn id="27" fill="hold">
                            <p:stCondLst>
                              <p:cond delay="10000"/>
                            </p:stCondLst>
                            <p:childTnLst>
                              <p:par>
                                <p:cTn id="28" presetID="22" presetClass="entr" presetSubtype="1" fill="hold" grpId="1" nodeType="afterEffect">
                                  <p:stCondLst>
                                    <p:cond delay="0"/>
                                  </p:stCondLst>
                                  <p:iterate>
                                    <p:tmAbs val="0"/>
                                  </p:iterate>
                                  <p:childTnLst>
                                    <p:set>
                                      <p:cBhvr>
                                        <p:cTn id="29" fill="hold"/>
                                        <p:tgtEl>
                                          <p:spTgt spid="276">
                                            <p:txEl>
                                              <p:pRg st="5" end="5"/>
                                            </p:txEl>
                                          </p:spTgt>
                                        </p:tgtEl>
                                        <p:attrNameLst>
                                          <p:attrName>style.visibility</p:attrName>
                                        </p:attrNameLst>
                                      </p:cBhvr>
                                      <p:to>
                                        <p:strVal val="visible"/>
                                      </p:to>
                                    </p:set>
                                    <p:animEffect transition="in" filter="wipe(up)">
                                      <p:cBhvr>
                                        <p:cTn id="30" dur="2000"/>
                                        <p:tgtEl>
                                          <p:spTgt spid="276">
                                            <p:txEl>
                                              <p:pRg st="5" end="5"/>
                                            </p:txEl>
                                          </p:spTgt>
                                        </p:tgtEl>
                                      </p:cBhvr>
                                    </p:animEffect>
                                  </p:childTnLst>
                                </p:cTn>
                              </p:par>
                            </p:childTnLst>
                          </p:cTn>
                        </p:par>
                        <p:par>
                          <p:cTn id="31" fill="hold">
                            <p:stCondLst>
                              <p:cond delay="12000"/>
                            </p:stCondLst>
                            <p:childTnLst>
                              <p:par>
                                <p:cTn id="32" presetID="22" presetClass="entr" presetSubtype="1" fill="hold" grpId="1" nodeType="afterEffect">
                                  <p:stCondLst>
                                    <p:cond delay="0"/>
                                  </p:stCondLst>
                                  <p:iterate>
                                    <p:tmAbs val="0"/>
                                  </p:iterate>
                                  <p:childTnLst>
                                    <p:set>
                                      <p:cBhvr>
                                        <p:cTn id="33" fill="hold"/>
                                        <p:tgtEl>
                                          <p:spTgt spid="276">
                                            <p:txEl>
                                              <p:pRg st="6" end="6"/>
                                            </p:txEl>
                                          </p:spTgt>
                                        </p:tgtEl>
                                        <p:attrNameLst>
                                          <p:attrName>style.visibility</p:attrName>
                                        </p:attrNameLst>
                                      </p:cBhvr>
                                      <p:to>
                                        <p:strVal val="visible"/>
                                      </p:to>
                                    </p:set>
                                    <p:animEffect transition="in" filter="wipe(up)">
                                      <p:cBhvr>
                                        <p:cTn id="34" dur="2000"/>
                                        <p:tgtEl>
                                          <p:spTgt spid="276">
                                            <p:txEl>
                                              <p:pRg st="6" end="6"/>
                                            </p:txEl>
                                          </p:spTgt>
                                        </p:tgtEl>
                                      </p:cBhvr>
                                    </p:animEffect>
                                  </p:childTnLst>
                                </p:cTn>
                              </p:par>
                            </p:childTnLst>
                          </p:cTn>
                        </p:par>
                        <p:par>
                          <p:cTn id="35" fill="hold">
                            <p:stCondLst>
                              <p:cond delay="14000"/>
                            </p:stCondLst>
                            <p:childTnLst>
                              <p:par>
                                <p:cTn id="36" presetID="22" presetClass="entr" presetSubtype="1" fill="hold" grpId="1" nodeType="afterEffect">
                                  <p:stCondLst>
                                    <p:cond delay="0"/>
                                  </p:stCondLst>
                                  <p:iterate>
                                    <p:tmAbs val="0"/>
                                  </p:iterate>
                                  <p:childTnLst>
                                    <p:set>
                                      <p:cBhvr>
                                        <p:cTn id="37" fill="hold"/>
                                        <p:tgtEl>
                                          <p:spTgt spid="276">
                                            <p:txEl>
                                              <p:pRg st="7" end="7"/>
                                            </p:txEl>
                                          </p:spTgt>
                                        </p:tgtEl>
                                        <p:attrNameLst>
                                          <p:attrName>style.visibility</p:attrName>
                                        </p:attrNameLst>
                                      </p:cBhvr>
                                      <p:to>
                                        <p:strVal val="visible"/>
                                      </p:to>
                                    </p:set>
                                    <p:animEffect transition="in" filter="wipe(up)">
                                      <p:cBhvr>
                                        <p:cTn id="38" dur="2000"/>
                                        <p:tgtEl>
                                          <p:spTgt spid="276">
                                            <p:txEl>
                                              <p:pRg st="7" end="7"/>
                                            </p:txEl>
                                          </p:spTgt>
                                        </p:tgtEl>
                                      </p:cBhvr>
                                    </p:animEffect>
                                  </p:childTnLst>
                                </p:cTn>
                              </p:par>
                            </p:childTnLst>
                          </p:cTn>
                        </p:par>
                        <p:par>
                          <p:cTn id="39" fill="hold">
                            <p:stCondLst>
                              <p:cond delay="16000"/>
                            </p:stCondLst>
                            <p:childTnLst>
                              <p:par>
                                <p:cTn id="40" presetID="22" presetClass="entr" presetSubtype="1" fill="hold" grpId="1" nodeType="afterEffect">
                                  <p:stCondLst>
                                    <p:cond delay="0"/>
                                  </p:stCondLst>
                                  <p:iterate>
                                    <p:tmAbs val="0"/>
                                  </p:iterate>
                                  <p:childTnLst>
                                    <p:set>
                                      <p:cBhvr>
                                        <p:cTn id="41" fill="hold"/>
                                        <p:tgtEl>
                                          <p:spTgt spid="276">
                                            <p:txEl>
                                              <p:pRg st="8" end="8"/>
                                            </p:txEl>
                                          </p:spTgt>
                                        </p:tgtEl>
                                        <p:attrNameLst>
                                          <p:attrName>style.visibility</p:attrName>
                                        </p:attrNameLst>
                                      </p:cBhvr>
                                      <p:to>
                                        <p:strVal val="visible"/>
                                      </p:to>
                                    </p:set>
                                    <p:animEffect transition="in" filter="wipe(up)">
                                      <p:cBhvr>
                                        <p:cTn id="42" dur="2000"/>
                                        <p:tgtEl>
                                          <p:spTgt spid="27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 grpId="1" build="p" bldLvl="5"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hape 51"/>
          <p:cNvSpPr>
            <a:spLocks noGrp="1"/>
          </p:cNvSpPr>
          <p:nvPr>
            <p:ph type="title" idx="4294967295"/>
          </p:nvPr>
        </p:nvSpPr>
        <p:spPr>
          <a:xfrm>
            <a:off x="685800" y="1295400"/>
            <a:ext cx="777240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lvl1pPr>
              <a:defRPr sz="3400"/>
            </a:lvl1pPr>
          </a:lstStyle>
          <a:p>
            <a:pPr lvl="0">
              <a:defRPr sz="1800"/>
            </a:pPr>
            <a:r>
              <a:rPr sz="3400"/>
              <a:t>Hydrology Protocols Presented Today</a:t>
            </a:r>
          </a:p>
        </p:txBody>
      </p:sp>
      <p:pic>
        <p:nvPicPr>
          <p:cNvPr id="52" name="pasted-image.png"/>
          <p:cNvPicPr/>
          <p:nvPr/>
        </p:nvPicPr>
        <p:blipFill>
          <a:blip r:embed="rId3">
            <a:extLst/>
          </a:blip>
          <a:stretch>
            <a:fillRect/>
          </a:stretch>
        </p:blipFill>
        <p:spPr>
          <a:xfrm>
            <a:off x="1613842" y="3516717"/>
            <a:ext cx="2997201" cy="1993901"/>
          </a:xfrm>
          <a:prstGeom prst="rect">
            <a:avLst/>
          </a:prstGeom>
          <a:ln w="12700">
            <a:miter lim="400000"/>
          </a:ln>
        </p:spPr>
      </p:pic>
      <p:pic>
        <p:nvPicPr>
          <p:cNvPr id="53" name="pasted-image.png"/>
          <p:cNvPicPr/>
          <p:nvPr/>
        </p:nvPicPr>
        <p:blipFill>
          <a:blip r:embed="rId4">
            <a:extLst/>
          </a:blip>
          <a:stretch>
            <a:fillRect/>
          </a:stretch>
        </p:blipFill>
        <p:spPr>
          <a:xfrm>
            <a:off x="5599013" y="2065388"/>
            <a:ext cx="2603501" cy="3505201"/>
          </a:xfrm>
          <a:prstGeom prst="rect">
            <a:avLst/>
          </a:prstGeom>
          <a:ln w="12700">
            <a:miter lim="400000"/>
          </a:ln>
        </p:spPr>
      </p:pic>
      <p:sp>
        <p:nvSpPr>
          <p:cNvPr id="54" name="Shape 54"/>
          <p:cNvSpPr/>
          <p:nvPr/>
        </p:nvSpPr>
        <p:spPr>
          <a:xfrm>
            <a:off x="1278428" y="2505855"/>
            <a:ext cx="3668029" cy="48620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marL="228600" indent="-228600">
              <a:spcBef>
                <a:spcPts val="600"/>
              </a:spcBef>
              <a:buSzPct val="100000"/>
              <a:buBlip>
                <a:blip r:embed="rId5"/>
              </a:buBlip>
              <a:defRPr sz="2800" i="0"/>
            </a:lvl1pPr>
          </a:lstStyle>
          <a:p>
            <a:pPr lvl="0">
              <a:defRPr sz="1800"/>
            </a:pPr>
            <a:r>
              <a:rPr sz="2800"/>
              <a:t> Water Transparency</a:t>
            </a:r>
          </a:p>
        </p:txBody>
      </p:sp>
      <p:sp>
        <p:nvSpPr>
          <p:cNvPr id="55" name="Shape 55"/>
          <p:cNvSpPr/>
          <p:nvPr/>
        </p:nvSpPr>
        <p:spPr>
          <a:xfrm>
            <a:off x="1265728" y="3185896"/>
            <a:ext cx="3503425" cy="48620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228600" lvl="0" indent="-228600">
              <a:spcBef>
                <a:spcPts val="600"/>
              </a:spcBef>
              <a:buSzPct val="100000"/>
              <a:buBlip>
                <a:blip r:embed="rId5"/>
              </a:buBlip>
              <a:defRPr sz="1800" i="0"/>
            </a:pPr>
            <a:r>
              <a:rPr sz="2800"/>
              <a:t> Water Temperature</a:t>
            </a:r>
          </a:p>
        </p:txBody>
      </p:sp>
      <p:pic>
        <p:nvPicPr>
          <p:cNvPr id="56" name="pasted-image.tif"/>
          <p:cNvPicPr/>
          <p:nvPr/>
        </p:nvPicPr>
        <p:blipFill>
          <a:blip r:embed="rId6">
            <a:extLst/>
          </a:blip>
          <a:stretch>
            <a:fillRect/>
          </a:stretch>
        </p:blipFill>
        <p:spPr>
          <a:xfrm>
            <a:off x="6119263" y="1934355"/>
            <a:ext cx="1563000" cy="4352145"/>
          </a:xfrm>
          <a:prstGeom prst="rect">
            <a:avLst/>
          </a:prstGeom>
          <a:ln w="12700">
            <a:miter lim="400000"/>
          </a:ln>
        </p:spPr>
      </p:pic>
      <p:pic>
        <p:nvPicPr>
          <p:cNvPr id="57" name="pasted-image.tif"/>
          <p:cNvPicPr/>
          <p:nvPr/>
        </p:nvPicPr>
        <p:blipFill>
          <a:blip r:embed="rId7">
            <a:extLst/>
          </a:blip>
          <a:stretch>
            <a:fillRect/>
          </a:stretch>
        </p:blipFill>
        <p:spPr>
          <a:xfrm>
            <a:off x="1930321" y="3865937"/>
            <a:ext cx="2364243" cy="2815730"/>
          </a:xfrm>
          <a:prstGeom prst="rect">
            <a:avLst/>
          </a:prstGeom>
          <a:ln w="12700">
            <a:miter lim="400000"/>
          </a:ln>
        </p:spPr>
      </p:pic>
      <p:sp>
        <p:nvSpPr>
          <p:cNvPr id="58" name="Shape 58"/>
          <p:cNvSpPr/>
          <p:nvPr/>
        </p:nvSpPr>
        <p:spPr>
          <a:xfrm>
            <a:off x="1234116" y="3867324"/>
            <a:ext cx="3957822" cy="48620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228600" lvl="0" indent="-228600">
              <a:spcBef>
                <a:spcPts val="600"/>
              </a:spcBef>
              <a:buSzPct val="100000"/>
              <a:buBlip>
                <a:blip r:embed="rId5"/>
              </a:buBlip>
              <a:defRPr sz="1800" i="0"/>
            </a:pPr>
            <a:r>
              <a:rPr sz="2800"/>
              <a:t> Electrical Conductivity</a:t>
            </a:r>
          </a:p>
        </p:txBody>
      </p:sp>
      <p:pic>
        <p:nvPicPr>
          <p:cNvPr id="59" name="pasted-image.png"/>
          <p:cNvPicPr/>
          <p:nvPr/>
        </p:nvPicPr>
        <p:blipFill>
          <a:blip r:embed="rId8">
            <a:extLst/>
          </a:blip>
          <a:stretch>
            <a:fillRect/>
          </a:stretch>
        </p:blipFill>
        <p:spPr>
          <a:xfrm>
            <a:off x="5289569" y="2734917"/>
            <a:ext cx="3668029" cy="2751022"/>
          </a:xfrm>
          <a:prstGeom prst="rect">
            <a:avLst/>
          </a:prstGeom>
          <a:ln w="12700">
            <a:miter lim="400000"/>
          </a:ln>
        </p:spPr>
      </p:pic>
      <p:sp>
        <p:nvSpPr>
          <p:cNvPr id="60" name="Shape 60"/>
          <p:cNvSpPr/>
          <p:nvPr/>
        </p:nvSpPr>
        <p:spPr>
          <a:xfrm>
            <a:off x="1253028" y="4656188"/>
            <a:ext cx="934180" cy="486207"/>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228600" lvl="0" indent="-228600">
              <a:spcBef>
                <a:spcPts val="600"/>
              </a:spcBef>
              <a:buSzPct val="100000"/>
              <a:buBlip>
                <a:blip r:embed="rId5"/>
              </a:buBlip>
              <a:defRPr sz="1800" i="0"/>
            </a:pPr>
            <a:r>
              <a:rPr sz="2800"/>
              <a:t> pH</a:t>
            </a:r>
          </a:p>
        </p:txBody>
      </p:sp>
      <p:pic>
        <p:nvPicPr>
          <p:cNvPr id="61" name="pasted-image.png"/>
          <p:cNvPicPr/>
          <p:nvPr/>
        </p:nvPicPr>
        <p:blipFill>
          <a:blip r:embed="rId9">
            <a:extLst/>
          </a:blip>
          <a:stretch>
            <a:fillRect/>
          </a:stretch>
        </p:blipFill>
        <p:spPr>
          <a:xfrm>
            <a:off x="5962895" y="2678650"/>
            <a:ext cx="2540001" cy="2540001"/>
          </a:xfrm>
          <a:prstGeom prst="rect">
            <a:avLst/>
          </a:prstGeom>
          <a:ln w="12700">
            <a:miter lim="400000"/>
          </a:ln>
        </p:spPr>
      </p:pic>
      <p:pic>
        <p:nvPicPr>
          <p:cNvPr id="62" name="pasted-image.png"/>
          <p:cNvPicPr/>
          <p:nvPr/>
        </p:nvPicPr>
        <p:blipFill>
          <a:blip r:embed="rId10">
            <a:extLst/>
          </a:blip>
          <a:stretch>
            <a:fillRect/>
          </a:stretch>
        </p:blipFill>
        <p:spPr>
          <a:xfrm>
            <a:off x="5298020" y="1934355"/>
            <a:ext cx="3651128" cy="4352145"/>
          </a:xfrm>
          <a:prstGeom prst="rect">
            <a:avLst/>
          </a:prstGeom>
          <a:ln w="12700">
            <a:miter lim="400000"/>
          </a:ln>
        </p:spPr>
      </p:pic>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fill="hold"/>
                                        <p:tgtEl>
                                          <p:spTgt spid="54"/>
                                        </p:tgtEl>
                                        <p:attrNameLst>
                                          <p:attrName>style.visibility</p:attrName>
                                        </p:attrNameLst>
                                      </p:cBhvr>
                                      <p:to>
                                        <p:strVal val="visible"/>
                                      </p:to>
                                    </p:set>
                                    <p:animEffect transition="in" filter="wipe(left)">
                                      <p:cBhvr>
                                        <p:cTn id="7" dur="1500"/>
                                        <p:tgtEl>
                                          <p:spTgt spid="54"/>
                                        </p:tgtEl>
                                      </p:cBhvr>
                                    </p:animEffect>
                                  </p:childTnLst>
                                </p:cTn>
                              </p:par>
                            </p:childTnLst>
                          </p:cTn>
                        </p:par>
                        <p:par>
                          <p:cTn id="8" fill="hold">
                            <p:stCondLst>
                              <p:cond delay="1500"/>
                            </p:stCondLst>
                            <p:childTnLst>
                              <p:par>
                                <p:cTn id="9" presetID="4" presetClass="entr" presetSubtype="32" fill="hold" grpId="2" nodeType="afterEffect">
                                  <p:stCondLst>
                                    <p:cond delay="200"/>
                                  </p:stCondLst>
                                  <p:iterate>
                                    <p:tmAbs val="0"/>
                                  </p:iterate>
                                  <p:childTnLst>
                                    <p:set>
                                      <p:cBhvr>
                                        <p:cTn id="10" fill="hold"/>
                                        <p:tgtEl>
                                          <p:spTgt spid="52"/>
                                        </p:tgtEl>
                                        <p:attrNameLst>
                                          <p:attrName>style.visibility</p:attrName>
                                        </p:attrNameLst>
                                      </p:cBhvr>
                                      <p:to>
                                        <p:strVal val="visible"/>
                                      </p:to>
                                    </p:set>
                                    <p:animEffect transition="in" filter="box(out)">
                                      <p:cBhvr>
                                        <p:cTn id="11" dur="2000"/>
                                        <p:tgtEl>
                                          <p:spTgt spid="52"/>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xit" presetSubtype="16" fill="hold" grpId="3" nodeType="clickEffect">
                                  <p:stCondLst>
                                    <p:cond delay="0"/>
                                  </p:stCondLst>
                                  <p:iterate>
                                    <p:tmAbs val="0"/>
                                  </p:iterate>
                                  <p:childTnLst>
                                    <p:anim calcmode="lin" valueType="num">
                                      <p:cBhvr>
                                        <p:cTn id="15" dur="2500" fill="hold"/>
                                        <p:tgtEl>
                                          <p:spTgt spid="52"/>
                                        </p:tgtEl>
                                        <p:attrNameLst>
                                          <p:attrName>ppt_w</p:attrName>
                                        </p:attrNameLst>
                                      </p:cBhvr>
                                      <p:tavLst>
                                        <p:tav tm="0">
                                          <p:val>
                                            <p:strVal val="ppt_w"/>
                                          </p:val>
                                        </p:tav>
                                        <p:tav tm="100000">
                                          <p:val>
                                            <p:fltVal val="0"/>
                                          </p:val>
                                        </p:tav>
                                      </p:tavLst>
                                    </p:anim>
                                    <p:anim calcmode="lin" valueType="num">
                                      <p:cBhvr>
                                        <p:cTn id="16" dur="2500" fill="hold"/>
                                        <p:tgtEl>
                                          <p:spTgt spid="52"/>
                                        </p:tgtEl>
                                        <p:attrNameLst>
                                          <p:attrName>ppt_h</p:attrName>
                                        </p:attrNameLst>
                                      </p:cBhvr>
                                      <p:tavLst>
                                        <p:tav tm="0">
                                          <p:val>
                                            <p:strVal val="ppt_h"/>
                                          </p:val>
                                        </p:tav>
                                        <p:tav tm="100000">
                                          <p:val>
                                            <p:fltVal val="0"/>
                                          </p:val>
                                        </p:tav>
                                      </p:tavLst>
                                    </p:anim>
                                    <p:set>
                                      <p:cBhvr>
                                        <p:cTn id="17" fill="hold">
                                          <p:stCondLst>
                                            <p:cond delay="2499"/>
                                          </p:stCondLst>
                                        </p:cTn>
                                        <p:tgtEl>
                                          <p:spTgt spid="52"/>
                                        </p:tgtEl>
                                        <p:attrNameLst>
                                          <p:attrName>style.visibility</p:attrName>
                                        </p:attrNameLst>
                                      </p:cBhvr>
                                      <p:to>
                                        <p:strVal val="hidden"/>
                                      </p:to>
                                    </p:set>
                                  </p:childTnLst>
                                </p:cTn>
                              </p:par>
                            </p:childTnLst>
                          </p:cTn>
                        </p:par>
                        <p:par>
                          <p:cTn id="18" fill="hold">
                            <p:stCondLst>
                              <p:cond delay="2500"/>
                            </p:stCondLst>
                            <p:childTnLst>
                              <p:par>
                                <p:cTn id="19" presetID="4" presetClass="entr" presetSubtype="32" fill="hold" grpId="4" nodeType="afterEffect">
                                  <p:stCondLst>
                                    <p:cond delay="0"/>
                                  </p:stCondLst>
                                  <p:iterate>
                                    <p:tmAbs val="0"/>
                                  </p:iterate>
                                  <p:childTnLst>
                                    <p:set>
                                      <p:cBhvr>
                                        <p:cTn id="20" fill="hold"/>
                                        <p:tgtEl>
                                          <p:spTgt spid="53"/>
                                        </p:tgtEl>
                                        <p:attrNameLst>
                                          <p:attrName>style.visibility</p:attrName>
                                        </p:attrNameLst>
                                      </p:cBhvr>
                                      <p:to>
                                        <p:strVal val="visible"/>
                                      </p:to>
                                    </p:set>
                                    <p:animEffect transition="in" filter="box(out)">
                                      <p:cBhvr>
                                        <p:cTn id="21" dur="2000"/>
                                        <p:tgtEl>
                                          <p:spTgt spid="53"/>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xit" presetSubtype="16" fill="hold" grpId="5" nodeType="clickEffect">
                                  <p:stCondLst>
                                    <p:cond delay="0"/>
                                  </p:stCondLst>
                                  <p:iterate>
                                    <p:tmAbs val="0"/>
                                  </p:iterate>
                                  <p:childTnLst>
                                    <p:anim calcmode="lin" valueType="num">
                                      <p:cBhvr>
                                        <p:cTn id="25" dur="2500" fill="hold"/>
                                        <p:tgtEl>
                                          <p:spTgt spid="53"/>
                                        </p:tgtEl>
                                        <p:attrNameLst>
                                          <p:attrName>ppt_w</p:attrName>
                                        </p:attrNameLst>
                                      </p:cBhvr>
                                      <p:tavLst>
                                        <p:tav tm="0">
                                          <p:val>
                                            <p:strVal val="ppt_w"/>
                                          </p:val>
                                        </p:tav>
                                        <p:tav tm="100000">
                                          <p:val>
                                            <p:fltVal val="0"/>
                                          </p:val>
                                        </p:tav>
                                      </p:tavLst>
                                    </p:anim>
                                    <p:anim calcmode="lin" valueType="num">
                                      <p:cBhvr>
                                        <p:cTn id="26" dur="2500" fill="hold"/>
                                        <p:tgtEl>
                                          <p:spTgt spid="53"/>
                                        </p:tgtEl>
                                        <p:attrNameLst>
                                          <p:attrName>ppt_h</p:attrName>
                                        </p:attrNameLst>
                                      </p:cBhvr>
                                      <p:tavLst>
                                        <p:tav tm="0">
                                          <p:val>
                                            <p:strVal val="ppt_h"/>
                                          </p:val>
                                        </p:tav>
                                        <p:tav tm="100000">
                                          <p:val>
                                            <p:fltVal val="0"/>
                                          </p:val>
                                        </p:tav>
                                      </p:tavLst>
                                    </p:anim>
                                    <p:set>
                                      <p:cBhvr>
                                        <p:cTn id="27" fill="hold">
                                          <p:stCondLst>
                                            <p:cond delay="2499"/>
                                          </p:stCondLst>
                                        </p:cTn>
                                        <p:tgtEl>
                                          <p:spTgt spid="53"/>
                                        </p:tgtEl>
                                        <p:attrNameLst>
                                          <p:attrName>style.visibility</p:attrName>
                                        </p:attrNameLst>
                                      </p:cBhvr>
                                      <p:to>
                                        <p:strVal val="hidden"/>
                                      </p:to>
                                    </p:set>
                                  </p:childTnLst>
                                </p:cTn>
                              </p:par>
                            </p:childTnLst>
                          </p:cTn>
                        </p:par>
                        <p:par>
                          <p:cTn id="28" fill="hold">
                            <p:stCondLst>
                              <p:cond delay="2500"/>
                            </p:stCondLst>
                            <p:childTnLst>
                              <p:par>
                                <p:cTn id="29" presetID="22" presetClass="entr" presetSubtype="8" fill="hold" grpId="6" nodeType="afterEffect">
                                  <p:stCondLst>
                                    <p:cond delay="0"/>
                                  </p:stCondLst>
                                  <p:iterate>
                                    <p:tmAbs val="0"/>
                                  </p:iterate>
                                  <p:childTnLst>
                                    <p:set>
                                      <p:cBhvr>
                                        <p:cTn id="30" fill="hold"/>
                                        <p:tgtEl>
                                          <p:spTgt spid="55"/>
                                        </p:tgtEl>
                                        <p:attrNameLst>
                                          <p:attrName>style.visibility</p:attrName>
                                        </p:attrNameLst>
                                      </p:cBhvr>
                                      <p:to>
                                        <p:strVal val="visible"/>
                                      </p:to>
                                    </p:set>
                                    <p:animEffect transition="in" filter="wipe(left)">
                                      <p:cBhvr>
                                        <p:cTn id="31" dur="1500"/>
                                        <p:tgtEl>
                                          <p:spTgt spid="55"/>
                                        </p:tgtEl>
                                      </p:cBhvr>
                                    </p:animEffect>
                                  </p:childTnLst>
                                </p:cTn>
                              </p:par>
                            </p:childTnLst>
                          </p:cTn>
                        </p:par>
                        <p:par>
                          <p:cTn id="32" fill="hold">
                            <p:stCondLst>
                              <p:cond delay="4000"/>
                            </p:stCondLst>
                            <p:childTnLst>
                              <p:par>
                                <p:cTn id="33" presetID="4" presetClass="entr" presetSubtype="32" fill="hold" grpId="7" nodeType="afterEffect">
                                  <p:stCondLst>
                                    <p:cond delay="0"/>
                                  </p:stCondLst>
                                  <p:iterate>
                                    <p:tmAbs val="0"/>
                                  </p:iterate>
                                  <p:childTnLst>
                                    <p:set>
                                      <p:cBhvr>
                                        <p:cTn id="34" fill="hold"/>
                                        <p:tgtEl>
                                          <p:spTgt spid="56"/>
                                        </p:tgtEl>
                                        <p:attrNameLst>
                                          <p:attrName>style.visibility</p:attrName>
                                        </p:attrNameLst>
                                      </p:cBhvr>
                                      <p:to>
                                        <p:strVal val="visible"/>
                                      </p:to>
                                    </p:set>
                                    <p:animEffect transition="in" filter="box(out)">
                                      <p:cBhvr>
                                        <p:cTn id="35" dur="1000"/>
                                        <p:tgtEl>
                                          <p:spTgt spid="56"/>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xit" presetSubtype="16" fill="hold" grpId="8" nodeType="clickEffect">
                                  <p:stCondLst>
                                    <p:cond delay="0"/>
                                  </p:stCondLst>
                                  <p:iterate>
                                    <p:tmAbs val="0"/>
                                  </p:iterate>
                                  <p:childTnLst>
                                    <p:anim calcmode="lin" valueType="num">
                                      <p:cBhvr>
                                        <p:cTn id="39" dur="2500" fill="hold"/>
                                        <p:tgtEl>
                                          <p:spTgt spid="56"/>
                                        </p:tgtEl>
                                        <p:attrNameLst>
                                          <p:attrName>ppt_w</p:attrName>
                                        </p:attrNameLst>
                                      </p:cBhvr>
                                      <p:tavLst>
                                        <p:tav tm="0">
                                          <p:val>
                                            <p:strVal val="ppt_w"/>
                                          </p:val>
                                        </p:tav>
                                        <p:tav tm="100000">
                                          <p:val>
                                            <p:fltVal val="0"/>
                                          </p:val>
                                        </p:tav>
                                      </p:tavLst>
                                    </p:anim>
                                    <p:anim calcmode="lin" valueType="num">
                                      <p:cBhvr>
                                        <p:cTn id="40" dur="2500" fill="hold"/>
                                        <p:tgtEl>
                                          <p:spTgt spid="56"/>
                                        </p:tgtEl>
                                        <p:attrNameLst>
                                          <p:attrName>ppt_h</p:attrName>
                                        </p:attrNameLst>
                                      </p:cBhvr>
                                      <p:tavLst>
                                        <p:tav tm="0">
                                          <p:val>
                                            <p:strVal val="ppt_h"/>
                                          </p:val>
                                        </p:tav>
                                        <p:tav tm="100000">
                                          <p:val>
                                            <p:fltVal val="0"/>
                                          </p:val>
                                        </p:tav>
                                      </p:tavLst>
                                    </p:anim>
                                    <p:set>
                                      <p:cBhvr>
                                        <p:cTn id="41" fill="hold">
                                          <p:stCondLst>
                                            <p:cond delay="2499"/>
                                          </p:stCondLst>
                                        </p:cTn>
                                        <p:tgtEl>
                                          <p:spTgt spid="56"/>
                                        </p:tgtEl>
                                        <p:attrNameLst>
                                          <p:attrName>style.visibility</p:attrName>
                                        </p:attrNameLst>
                                      </p:cBhvr>
                                      <p:to>
                                        <p:strVal val="hidden"/>
                                      </p:to>
                                    </p:set>
                                  </p:childTnLst>
                                </p:cTn>
                              </p:par>
                            </p:childTnLst>
                          </p:cTn>
                        </p:par>
                        <p:par>
                          <p:cTn id="42" fill="hold">
                            <p:stCondLst>
                              <p:cond delay="2500"/>
                            </p:stCondLst>
                            <p:childTnLst>
                              <p:par>
                                <p:cTn id="43" presetID="4" presetClass="entr" presetSubtype="32" fill="hold" grpId="9" nodeType="afterEffect">
                                  <p:stCondLst>
                                    <p:cond delay="0"/>
                                  </p:stCondLst>
                                  <p:iterate>
                                    <p:tmAbs val="0"/>
                                  </p:iterate>
                                  <p:childTnLst>
                                    <p:set>
                                      <p:cBhvr>
                                        <p:cTn id="44" fill="hold"/>
                                        <p:tgtEl>
                                          <p:spTgt spid="57"/>
                                        </p:tgtEl>
                                        <p:attrNameLst>
                                          <p:attrName>style.visibility</p:attrName>
                                        </p:attrNameLst>
                                      </p:cBhvr>
                                      <p:to>
                                        <p:strVal val="visible"/>
                                      </p:to>
                                    </p:set>
                                    <p:animEffect transition="in" filter="box(out)">
                                      <p:cBhvr>
                                        <p:cTn id="45" dur="1000"/>
                                        <p:tgtEl>
                                          <p:spTgt spid="57"/>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xit" presetSubtype="16" fill="hold" grpId="10" nodeType="clickEffect">
                                  <p:stCondLst>
                                    <p:cond delay="0"/>
                                  </p:stCondLst>
                                  <p:iterate>
                                    <p:tmAbs val="0"/>
                                  </p:iterate>
                                  <p:childTnLst>
                                    <p:anim calcmode="lin" valueType="num">
                                      <p:cBhvr>
                                        <p:cTn id="49" dur="2500" fill="hold"/>
                                        <p:tgtEl>
                                          <p:spTgt spid="57"/>
                                        </p:tgtEl>
                                        <p:attrNameLst>
                                          <p:attrName>ppt_w</p:attrName>
                                        </p:attrNameLst>
                                      </p:cBhvr>
                                      <p:tavLst>
                                        <p:tav tm="0">
                                          <p:val>
                                            <p:strVal val="ppt_w"/>
                                          </p:val>
                                        </p:tav>
                                        <p:tav tm="100000">
                                          <p:val>
                                            <p:fltVal val="0"/>
                                          </p:val>
                                        </p:tav>
                                      </p:tavLst>
                                    </p:anim>
                                    <p:anim calcmode="lin" valueType="num">
                                      <p:cBhvr>
                                        <p:cTn id="50" dur="2500" fill="hold"/>
                                        <p:tgtEl>
                                          <p:spTgt spid="57"/>
                                        </p:tgtEl>
                                        <p:attrNameLst>
                                          <p:attrName>ppt_h</p:attrName>
                                        </p:attrNameLst>
                                      </p:cBhvr>
                                      <p:tavLst>
                                        <p:tav tm="0">
                                          <p:val>
                                            <p:strVal val="ppt_h"/>
                                          </p:val>
                                        </p:tav>
                                        <p:tav tm="100000">
                                          <p:val>
                                            <p:fltVal val="0"/>
                                          </p:val>
                                        </p:tav>
                                      </p:tavLst>
                                    </p:anim>
                                    <p:set>
                                      <p:cBhvr>
                                        <p:cTn id="51" fill="hold">
                                          <p:stCondLst>
                                            <p:cond delay="2499"/>
                                          </p:stCondLst>
                                        </p:cTn>
                                        <p:tgtEl>
                                          <p:spTgt spid="57"/>
                                        </p:tgtEl>
                                        <p:attrNameLst>
                                          <p:attrName>style.visibility</p:attrName>
                                        </p:attrNameLst>
                                      </p:cBhvr>
                                      <p:to>
                                        <p:strVal val="hidden"/>
                                      </p:to>
                                    </p:set>
                                  </p:childTnLst>
                                </p:cTn>
                              </p:par>
                            </p:childTnLst>
                          </p:cTn>
                        </p:par>
                        <p:par>
                          <p:cTn id="52" fill="hold">
                            <p:stCondLst>
                              <p:cond delay="2500"/>
                            </p:stCondLst>
                            <p:childTnLst>
                              <p:par>
                                <p:cTn id="53" presetID="22" presetClass="entr" presetSubtype="8" fill="hold" grpId="11" nodeType="afterEffect">
                                  <p:stCondLst>
                                    <p:cond delay="0"/>
                                  </p:stCondLst>
                                  <p:iterate>
                                    <p:tmAbs val="0"/>
                                  </p:iterate>
                                  <p:childTnLst>
                                    <p:set>
                                      <p:cBhvr>
                                        <p:cTn id="54" fill="hold"/>
                                        <p:tgtEl>
                                          <p:spTgt spid="58"/>
                                        </p:tgtEl>
                                        <p:attrNameLst>
                                          <p:attrName>style.visibility</p:attrName>
                                        </p:attrNameLst>
                                      </p:cBhvr>
                                      <p:to>
                                        <p:strVal val="visible"/>
                                      </p:to>
                                    </p:set>
                                    <p:animEffect transition="in" filter="wipe(left)">
                                      <p:cBhvr>
                                        <p:cTn id="55" dur="1000"/>
                                        <p:tgtEl>
                                          <p:spTgt spid="58"/>
                                        </p:tgtEl>
                                      </p:cBhvr>
                                    </p:animEffect>
                                  </p:childTnLst>
                                </p:cTn>
                              </p:par>
                            </p:childTnLst>
                          </p:cTn>
                        </p:par>
                        <p:par>
                          <p:cTn id="56" fill="hold">
                            <p:stCondLst>
                              <p:cond delay="3500"/>
                            </p:stCondLst>
                            <p:childTnLst>
                              <p:par>
                                <p:cTn id="57" presetID="4" presetClass="entr" presetSubtype="32" fill="hold" grpId="12" nodeType="afterEffect">
                                  <p:stCondLst>
                                    <p:cond delay="100"/>
                                  </p:stCondLst>
                                  <p:iterate>
                                    <p:tmAbs val="0"/>
                                  </p:iterate>
                                  <p:childTnLst>
                                    <p:set>
                                      <p:cBhvr>
                                        <p:cTn id="58" fill="hold"/>
                                        <p:tgtEl>
                                          <p:spTgt spid="59"/>
                                        </p:tgtEl>
                                        <p:attrNameLst>
                                          <p:attrName>style.visibility</p:attrName>
                                        </p:attrNameLst>
                                      </p:cBhvr>
                                      <p:to>
                                        <p:strVal val="visible"/>
                                      </p:to>
                                    </p:set>
                                    <p:animEffect transition="in" filter="box(out)">
                                      <p:cBhvr>
                                        <p:cTn id="59" dur="1000"/>
                                        <p:tgtEl>
                                          <p:spTgt spid="59"/>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xit" presetSubtype="16" fill="hold" grpId="13" nodeType="clickEffect">
                                  <p:stCondLst>
                                    <p:cond delay="0"/>
                                  </p:stCondLst>
                                  <p:iterate>
                                    <p:tmAbs val="0"/>
                                  </p:iterate>
                                  <p:childTnLst>
                                    <p:anim calcmode="lin" valueType="num">
                                      <p:cBhvr>
                                        <p:cTn id="63" dur="2500" fill="hold"/>
                                        <p:tgtEl>
                                          <p:spTgt spid="59"/>
                                        </p:tgtEl>
                                        <p:attrNameLst>
                                          <p:attrName>ppt_w</p:attrName>
                                        </p:attrNameLst>
                                      </p:cBhvr>
                                      <p:tavLst>
                                        <p:tav tm="0">
                                          <p:val>
                                            <p:strVal val="ppt_w"/>
                                          </p:val>
                                        </p:tav>
                                        <p:tav tm="100000">
                                          <p:val>
                                            <p:fltVal val="0"/>
                                          </p:val>
                                        </p:tav>
                                      </p:tavLst>
                                    </p:anim>
                                    <p:anim calcmode="lin" valueType="num">
                                      <p:cBhvr>
                                        <p:cTn id="64" dur="2500" fill="hold"/>
                                        <p:tgtEl>
                                          <p:spTgt spid="59"/>
                                        </p:tgtEl>
                                        <p:attrNameLst>
                                          <p:attrName>ppt_h</p:attrName>
                                        </p:attrNameLst>
                                      </p:cBhvr>
                                      <p:tavLst>
                                        <p:tav tm="0">
                                          <p:val>
                                            <p:strVal val="ppt_h"/>
                                          </p:val>
                                        </p:tav>
                                        <p:tav tm="100000">
                                          <p:val>
                                            <p:fltVal val="0"/>
                                          </p:val>
                                        </p:tav>
                                      </p:tavLst>
                                    </p:anim>
                                    <p:set>
                                      <p:cBhvr>
                                        <p:cTn id="65" fill="hold">
                                          <p:stCondLst>
                                            <p:cond delay="2499"/>
                                          </p:stCondLst>
                                        </p:cTn>
                                        <p:tgtEl>
                                          <p:spTgt spid="59"/>
                                        </p:tgtEl>
                                        <p:attrNameLst>
                                          <p:attrName>style.visibility</p:attrName>
                                        </p:attrNameLst>
                                      </p:cBhvr>
                                      <p:to>
                                        <p:strVal val="hidden"/>
                                      </p:to>
                                    </p:set>
                                  </p:childTnLst>
                                </p:cTn>
                              </p:par>
                            </p:childTnLst>
                          </p:cTn>
                        </p:par>
                        <p:par>
                          <p:cTn id="66" fill="hold">
                            <p:stCondLst>
                              <p:cond delay="2500"/>
                            </p:stCondLst>
                            <p:childTnLst>
                              <p:par>
                                <p:cTn id="67" presetID="23" presetClass="entr" presetSubtype="32" fill="hold" grpId="14" nodeType="afterEffect">
                                  <p:stCondLst>
                                    <p:cond delay="0"/>
                                  </p:stCondLst>
                                  <p:iterate>
                                    <p:tmAbs val="0"/>
                                  </p:iterate>
                                  <p:childTnLst>
                                    <p:set>
                                      <p:cBhvr>
                                        <p:cTn id="68" fill="hold"/>
                                        <p:tgtEl>
                                          <p:spTgt spid="61"/>
                                        </p:tgtEl>
                                        <p:attrNameLst>
                                          <p:attrName>style.visibility</p:attrName>
                                        </p:attrNameLst>
                                      </p:cBhvr>
                                      <p:to>
                                        <p:strVal val="visible"/>
                                      </p:to>
                                    </p:set>
                                    <p:anim calcmode="lin" valueType="num">
                                      <p:cBhvr>
                                        <p:cTn id="69" dur="2500" fill="hold"/>
                                        <p:tgtEl>
                                          <p:spTgt spid="61"/>
                                        </p:tgtEl>
                                        <p:attrNameLst>
                                          <p:attrName>ppt_w</p:attrName>
                                        </p:attrNameLst>
                                      </p:cBhvr>
                                      <p:tavLst>
                                        <p:tav tm="0">
                                          <p:val>
                                            <p:fltVal val="0"/>
                                          </p:val>
                                        </p:tav>
                                        <p:tav tm="100000">
                                          <p:val>
                                            <p:strVal val="#ppt_w"/>
                                          </p:val>
                                        </p:tav>
                                      </p:tavLst>
                                    </p:anim>
                                    <p:anim calcmode="lin" valueType="num">
                                      <p:cBhvr>
                                        <p:cTn id="70" dur="2500" fill="hold"/>
                                        <p:tgtEl>
                                          <p:spTgt spid="61"/>
                                        </p:tgtEl>
                                        <p:attrNameLst>
                                          <p:attrName>ppt_h</p:attrName>
                                        </p:attrNameLst>
                                      </p:cBhvr>
                                      <p:tavLst>
                                        <p:tav tm="0">
                                          <p:val>
                                            <p:fltVal val="0"/>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4" presetClass="exit" presetSubtype="32" fill="hold" grpId="15" nodeType="clickEffect">
                                  <p:stCondLst>
                                    <p:cond delay="0"/>
                                  </p:stCondLst>
                                  <p:iterate>
                                    <p:tmAbs val="0"/>
                                  </p:iterate>
                                  <p:childTnLst>
                                    <p:animEffect transition="out" filter="box(out)">
                                      <p:cBhvr>
                                        <p:cTn id="74" dur="1000" fill="hold"/>
                                        <p:tgtEl>
                                          <p:spTgt spid="61"/>
                                        </p:tgtEl>
                                      </p:cBhvr>
                                    </p:animEffect>
                                    <p:set>
                                      <p:cBhvr>
                                        <p:cTn id="75" fill="hold">
                                          <p:stCondLst>
                                            <p:cond delay="999"/>
                                          </p:stCondLst>
                                        </p:cTn>
                                        <p:tgtEl>
                                          <p:spTgt spid="61"/>
                                        </p:tgtEl>
                                        <p:attrNameLst>
                                          <p:attrName>style.visibility</p:attrName>
                                        </p:attrNameLst>
                                      </p:cBhvr>
                                      <p:to>
                                        <p:strVal val="hidden"/>
                                      </p:to>
                                    </p:set>
                                  </p:childTnLst>
                                </p:cTn>
                              </p:par>
                            </p:childTnLst>
                          </p:cTn>
                        </p:par>
                        <p:par>
                          <p:cTn id="76" fill="hold">
                            <p:stCondLst>
                              <p:cond delay="1000"/>
                            </p:stCondLst>
                            <p:childTnLst>
                              <p:par>
                                <p:cTn id="77" presetID="23" presetClass="entr" presetSubtype="32" fill="hold" grpId="16" nodeType="afterEffect">
                                  <p:stCondLst>
                                    <p:cond delay="0"/>
                                  </p:stCondLst>
                                  <p:iterate>
                                    <p:tmAbs val="0"/>
                                  </p:iterate>
                                  <p:childTnLst>
                                    <p:set>
                                      <p:cBhvr>
                                        <p:cTn id="78" fill="hold"/>
                                        <p:tgtEl>
                                          <p:spTgt spid="60"/>
                                        </p:tgtEl>
                                        <p:attrNameLst>
                                          <p:attrName>style.visibility</p:attrName>
                                        </p:attrNameLst>
                                      </p:cBhvr>
                                      <p:to>
                                        <p:strVal val="visible"/>
                                      </p:to>
                                    </p:set>
                                    <p:anim calcmode="lin" valueType="num">
                                      <p:cBhvr>
                                        <p:cTn id="79" dur="2500" fill="hold"/>
                                        <p:tgtEl>
                                          <p:spTgt spid="60"/>
                                        </p:tgtEl>
                                        <p:attrNameLst>
                                          <p:attrName>ppt_w</p:attrName>
                                        </p:attrNameLst>
                                      </p:cBhvr>
                                      <p:tavLst>
                                        <p:tav tm="0">
                                          <p:val>
                                            <p:fltVal val="0"/>
                                          </p:val>
                                        </p:tav>
                                        <p:tav tm="100000">
                                          <p:val>
                                            <p:strVal val="#ppt_w"/>
                                          </p:val>
                                        </p:tav>
                                      </p:tavLst>
                                    </p:anim>
                                    <p:anim calcmode="lin" valueType="num">
                                      <p:cBhvr>
                                        <p:cTn id="80" dur="2500" fill="hold"/>
                                        <p:tgtEl>
                                          <p:spTgt spid="60"/>
                                        </p:tgtEl>
                                        <p:attrNameLst>
                                          <p:attrName>ppt_h</p:attrName>
                                        </p:attrNameLst>
                                      </p:cBhvr>
                                      <p:tavLst>
                                        <p:tav tm="0">
                                          <p:val>
                                            <p:fltVal val="0"/>
                                          </p:val>
                                        </p:tav>
                                        <p:tav tm="100000">
                                          <p:val>
                                            <p:strVal val="#ppt_h"/>
                                          </p:val>
                                        </p:tav>
                                      </p:tavLst>
                                    </p:anim>
                                  </p:childTnLst>
                                </p:cTn>
                              </p:par>
                            </p:childTnLst>
                          </p:cTn>
                        </p:par>
                        <p:par>
                          <p:cTn id="81" fill="hold">
                            <p:stCondLst>
                              <p:cond delay="3500"/>
                            </p:stCondLst>
                            <p:childTnLst>
                              <p:par>
                                <p:cTn id="82" presetID="23" presetClass="entr" presetSubtype="32" fill="hold" grpId="17" nodeType="afterEffect">
                                  <p:stCondLst>
                                    <p:cond delay="0"/>
                                  </p:stCondLst>
                                  <p:iterate>
                                    <p:tmAbs val="0"/>
                                  </p:iterate>
                                  <p:childTnLst>
                                    <p:set>
                                      <p:cBhvr>
                                        <p:cTn id="83" fill="hold"/>
                                        <p:tgtEl>
                                          <p:spTgt spid="62"/>
                                        </p:tgtEl>
                                        <p:attrNameLst>
                                          <p:attrName>style.visibility</p:attrName>
                                        </p:attrNameLst>
                                      </p:cBhvr>
                                      <p:to>
                                        <p:strVal val="visible"/>
                                      </p:to>
                                    </p:set>
                                    <p:anim calcmode="lin" valueType="num">
                                      <p:cBhvr>
                                        <p:cTn id="84" dur="2500" fill="hold"/>
                                        <p:tgtEl>
                                          <p:spTgt spid="62"/>
                                        </p:tgtEl>
                                        <p:attrNameLst>
                                          <p:attrName>ppt_w</p:attrName>
                                        </p:attrNameLst>
                                      </p:cBhvr>
                                      <p:tavLst>
                                        <p:tav tm="0">
                                          <p:val>
                                            <p:fltVal val="0"/>
                                          </p:val>
                                        </p:tav>
                                        <p:tav tm="100000">
                                          <p:val>
                                            <p:strVal val="#ppt_w"/>
                                          </p:val>
                                        </p:tav>
                                      </p:tavLst>
                                    </p:anim>
                                    <p:anim calcmode="lin" valueType="num">
                                      <p:cBhvr>
                                        <p:cTn id="85" dur="2500" fill="hold"/>
                                        <p:tgtEl>
                                          <p:spTgt spid="6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2" animBg="1" advAuto="0"/>
      <p:bldP spid="52" grpId="3" animBg="1" advAuto="0"/>
      <p:bldP spid="53" grpId="4" animBg="1" advAuto="0"/>
      <p:bldP spid="53" grpId="5" animBg="1" advAuto="0"/>
      <p:bldP spid="54" grpId="1" animBg="1" advAuto="0"/>
      <p:bldP spid="55" grpId="6" animBg="1" advAuto="0"/>
      <p:bldP spid="56" grpId="7" animBg="1" advAuto="0"/>
      <p:bldP spid="56" grpId="8" animBg="1" advAuto="0"/>
      <p:bldP spid="57" grpId="9" animBg="1" advAuto="0"/>
      <p:bldP spid="57" grpId="10" animBg="1" advAuto="0"/>
      <p:bldP spid="58" grpId="11" animBg="1" advAuto="0"/>
      <p:bldP spid="59" grpId="12" animBg="1" advAuto="0"/>
      <p:bldP spid="59" grpId="13" animBg="1" advAuto="0"/>
      <p:bldP spid="60" grpId="16" animBg="1" advAuto="0"/>
      <p:bldP spid="61" grpId="14" animBg="1" advAuto="0"/>
      <p:bldP spid="61" grpId="15" animBg="1" advAuto="0"/>
      <p:bldP spid="62" grpId="17"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p:nvPr/>
        </p:nvSpPr>
        <p:spPr>
          <a:xfrm>
            <a:off x="3124200" y="6477000"/>
            <a:ext cx="2895600" cy="28882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defRPr sz="1400" i="0"/>
            </a:lvl1pPr>
          </a:lstStyle>
          <a:p>
            <a:pPr lvl="0">
              <a:defRPr sz="1800"/>
            </a:pPr>
            <a:r>
              <a:rPr sz="1400"/>
              <a:t>Draft 2005</a:t>
            </a:r>
          </a:p>
        </p:txBody>
      </p:sp>
      <p:grpSp>
        <p:nvGrpSpPr>
          <p:cNvPr id="70" name="Group 70"/>
          <p:cNvGrpSpPr/>
          <p:nvPr/>
        </p:nvGrpSpPr>
        <p:grpSpPr>
          <a:xfrm>
            <a:off x="6365875" y="6216650"/>
            <a:ext cx="2671763" cy="522288"/>
            <a:chOff x="0" y="0"/>
            <a:chExt cx="2671762" cy="522287"/>
          </a:xfrm>
        </p:grpSpPr>
        <p:pic>
          <p:nvPicPr>
            <p:cNvPr id="67" name="UCAR.png" descr="UCAR"/>
            <p:cNvPicPr/>
            <p:nvPr/>
          </p:nvPicPr>
          <p:blipFill>
            <a:blip r:embed="rId3">
              <a:extLst/>
            </a:blip>
            <a:stretch>
              <a:fillRect/>
            </a:stretch>
          </p:blipFill>
          <p:spPr>
            <a:xfrm>
              <a:off x="0" y="141287"/>
              <a:ext cx="800100" cy="285751"/>
            </a:xfrm>
            <a:prstGeom prst="rect">
              <a:avLst/>
            </a:prstGeom>
            <a:ln w="12700" cap="flat">
              <a:noFill/>
              <a:miter lim="400000"/>
            </a:ln>
            <a:effectLst/>
          </p:spPr>
        </p:pic>
        <p:pic>
          <p:nvPicPr>
            <p:cNvPr id="68" name="colostate_small.png" descr="colostate_small"/>
            <p:cNvPicPr/>
            <p:nvPr/>
          </p:nvPicPr>
          <p:blipFill>
            <a:blip r:embed="rId4">
              <a:extLst/>
            </a:blip>
            <a:stretch>
              <a:fillRect/>
            </a:stretch>
          </p:blipFill>
          <p:spPr>
            <a:xfrm>
              <a:off x="893762" y="141287"/>
              <a:ext cx="715963" cy="303213"/>
            </a:xfrm>
            <a:prstGeom prst="rect">
              <a:avLst/>
            </a:prstGeom>
            <a:ln w="12700" cap="flat">
              <a:noFill/>
              <a:miter lim="400000"/>
            </a:ln>
            <a:effectLst/>
          </p:spPr>
        </p:pic>
        <p:pic>
          <p:nvPicPr>
            <p:cNvPr id="69" name="nasa_icon.png" descr="nasa_icon"/>
            <p:cNvPicPr/>
            <p:nvPr/>
          </p:nvPicPr>
          <p:blipFill>
            <a:blip r:embed="rId5">
              <a:extLst/>
            </a:blip>
            <a:stretch>
              <a:fillRect/>
            </a:stretch>
          </p:blipFill>
          <p:spPr>
            <a:xfrm>
              <a:off x="1692275" y="0"/>
              <a:ext cx="979488" cy="522288"/>
            </a:xfrm>
            <a:prstGeom prst="rect">
              <a:avLst/>
            </a:prstGeom>
            <a:ln w="12700" cap="flat">
              <a:noFill/>
              <a:miter lim="400000"/>
            </a:ln>
            <a:effectLst/>
          </p:spPr>
        </p:pic>
      </p:grpSp>
      <p:pic>
        <p:nvPicPr>
          <p:cNvPr id="71" name="pasted-image.png"/>
          <p:cNvPicPr/>
          <p:nvPr/>
        </p:nvPicPr>
        <p:blipFill>
          <a:blip r:embed="rId6">
            <a:extLst/>
          </a:blip>
          <a:stretch>
            <a:fillRect/>
          </a:stretch>
        </p:blipFill>
        <p:spPr>
          <a:xfrm>
            <a:off x="813544" y="1197582"/>
            <a:ext cx="8234016" cy="6056091"/>
          </a:xfrm>
          <a:prstGeom prst="rect">
            <a:avLst/>
          </a:prstGeom>
          <a:ln w="12700">
            <a:miter lim="400000"/>
          </a:ln>
        </p:spPr>
      </p:pic>
      <p:sp>
        <p:nvSpPr>
          <p:cNvPr id="72" name="Shape 72"/>
          <p:cNvSpPr>
            <a:spLocks noGrp="1"/>
          </p:cNvSpPr>
          <p:nvPr>
            <p:ph type="title" idx="4294967295"/>
          </p:nvPr>
        </p:nvSpPr>
        <p:spPr>
          <a:xfrm>
            <a:off x="1402903" y="3272605"/>
            <a:ext cx="6633469" cy="1143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defTabSz="859536">
              <a:defRPr sz="4136">
                <a:solidFill>
                  <a:srgbClr val="FBFBFB"/>
                </a:solidFill>
              </a:defRPr>
            </a:lvl1pPr>
          </a:lstStyle>
          <a:p>
            <a:pPr lvl="0">
              <a:defRPr sz="1800">
                <a:solidFill>
                  <a:srgbClr val="000000"/>
                </a:solidFill>
              </a:defRPr>
            </a:pPr>
            <a:r>
              <a:rPr sz="4136">
                <a:solidFill>
                  <a:srgbClr val="FBFBFB"/>
                </a:solidFill>
              </a:rPr>
              <a:t>Water Temperature Protocol</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hape 76"/>
          <p:cNvSpPr>
            <a:spLocks noGrp="1"/>
          </p:cNvSpPr>
          <p:nvPr>
            <p:ph type="title" idx="4294967295"/>
          </p:nvPr>
        </p:nvSpPr>
        <p:spPr>
          <a:xfrm>
            <a:off x="685800" y="1295400"/>
            <a:ext cx="7772400"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Inquiry Context</a:t>
            </a:r>
          </a:p>
        </p:txBody>
      </p:sp>
      <p:sp>
        <p:nvSpPr>
          <p:cNvPr id="77" name="Shape 77"/>
          <p:cNvSpPr>
            <a:spLocks noGrp="1"/>
          </p:cNvSpPr>
          <p:nvPr>
            <p:ph type="body" idx="4294967295"/>
          </p:nvPr>
        </p:nvSpPr>
        <p:spPr>
          <a:xfrm>
            <a:off x="4059237" y="2120900"/>
            <a:ext cx="4891088" cy="445293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lnSpcReduction="10000"/>
          </a:bodyPr>
          <a:lstStyle/>
          <a:p>
            <a:pPr marL="276279" lvl="0" indent="-276279" defTabSz="859536">
              <a:spcBef>
                <a:spcPts val="500"/>
              </a:spcBef>
              <a:buChar char="•"/>
              <a:defRPr sz="1800"/>
            </a:pPr>
            <a:r>
              <a:rPr sz="2256"/>
              <a:t>How does water temperature compare to air temperature?</a:t>
            </a:r>
          </a:p>
          <a:p>
            <a:pPr marL="0" lvl="0" indent="0" defTabSz="859536">
              <a:spcBef>
                <a:spcPts val="500"/>
              </a:spcBef>
              <a:buSzTx/>
              <a:buNone/>
              <a:defRPr sz="1800"/>
            </a:pPr>
            <a:endParaRPr sz="2256"/>
          </a:p>
          <a:p>
            <a:pPr marL="276279" lvl="0" indent="-276279" defTabSz="859536">
              <a:spcBef>
                <a:spcPts val="500"/>
              </a:spcBef>
              <a:buChar char="•"/>
              <a:defRPr sz="1800"/>
            </a:pPr>
            <a:r>
              <a:rPr sz="2256"/>
              <a:t>How does a rain event or snow melt affect water temperature?</a:t>
            </a:r>
          </a:p>
          <a:p>
            <a:pPr marL="0" lvl="0" indent="0" defTabSz="859536">
              <a:spcBef>
                <a:spcPts val="500"/>
              </a:spcBef>
              <a:buSzTx/>
              <a:buNone/>
              <a:defRPr sz="1800"/>
            </a:pPr>
            <a:endParaRPr sz="2256"/>
          </a:p>
          <a:p>
            <a:pPr marL="276279" lvl="0" indent="-276279" defTabSz="859536">
              <a:spcBef>
                <a:spcPts val="500"/>
              </a:spcBef>
              <a:buChar char="•"/>
              <a:defRPr sz="1800"/>
            </a:pPr>
            <a:r>
              <a:rPr sz="2256"/>
              <a:t>How does the water temperature vary across seasons?</a:t>
            </a:r>
          </a:p>
          <a:p>
            <a:pPr marL="0" lvl="0" indent="0" defTabSz="859536">
              <a:spcBef>
                <a:spcPts val="500"/>
              </a:spcBef>
              <a:buSzTx/>
              <a:buNone/>
              <a:defRPr sz="1800"/>
            </a:pPr>
            <a:endParaRPr sz="2256"/>
          </a:p>
          <a:p>
            <a:pPr marL="276279" lvl="0" indent="-276279" defTabSz="859536">
              <a:spcBef>
                <a:spcPts val="500"/>
              </a:spcBef>
              <a:buChar char="•"/>
              <a:defRPr sz="1800"/>
            </a:pPr>
            <a:r>
              <a:rPr sz="2256"/>
              <a:t>How does water temperature relate to other water quality measurements?</a:t>
            </a:r>
          </a:p>
        </p:txBody>
      </p:sp>
      <p:pic>
        <p:nvPicPr>
          <p:cNvPr id="78" name="IMG_0750-sm.jpg" descr="IMG_0750-sm"/>
          <p:cNvPicPr/>
          <p:nvPr/>
        </p:nvPicPr>
        <p:blipFill>
          <a:blip r:embed="rId3">
            <a:extLst/>
          </a:blip>
          <a:stretch>
            <a:fillRect/>
          </a:stretch>
        </p:blipFill>
        <p:spPr>
          <a:xfrm>
            <a:off x="323850" y="2257425"/>
            <a:ext cx="3544888" cy="2659063"/>
          </a:xfrm>
          <a:prstGeom prst="rect">
            <a:avLst/>
          </a:prstGeom>
          <a:ln>
            <a:solidFill/>
            <a:round/>
          </a:ln>
        </p:spPr>
      </p:pic>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p:cNvSpPr>
          <p:nvPr>
            <p:ph type="title" idx="4294967295"/>
          </p:nvPr>
        </p:nvSpPr>
        <p:spPr>
          <a:xfrm>
            <a:off x="449262" y="1241425"/>
            <a:ext cx="7569201"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Science Content</a:t>
            </a:r>
          </a:p>
        </p:txBody>
      </p:sp>
      <p:sp>
        <p:nvSpPr>
          <p:cNvPr id="83" name="Shape 83"/>
          <p:cNvSpPr/>
          <p:nvPr/>
        </p:nvSpPr>
        <p:spPr>
          <a:xfrm>
            <a:off x="798512" y="3898900"/>
            <a:ext cx="7842251" cy="277165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spcBef>
                <a:spcPts val="500"/>
              </a:spcBef>
              <a:defRPr sz="1800" i="0"/>
            </a:pPr>
            <a:r>
              <a:rPr sz="2200">
                <a:latin typeface="Arial Bold"/>
                <a:ea typeface="Arial Bold"/>
                <a:cs typeface="Arial Bold"/>
                <a:sym typeface="Arial Bold"/>
              </a:rPr>
              <a:t>Processes </a:t>
            </a:r>
            <a:r>
              <a:rPr sz="2200">
                <a:solidFill>
                  <a:srgbClr val="3333CC"/>
                </a:solidFill>
                <a:latin typeface="Arial Bold"/>
                <a:ea typeface="Arial Bold"/>
                <a:cs typeface="Arial Bold"/>
                <a:sym typeface="Arial Bold"/>
              </a:rPr>
              <a:t>Affected by an Increase</a:t>
            </a:r>
            <a:r>
              <a:rPr sz="2200">
                <a:latin typeface="Arial Bold"/>
                <a:ea typeface="Arial Bold"/>
                <a:cs typeface="Arial Bold"/>
                <a:sym typeface="Arial Bold"/>
              </a:rPr>
              <a:t> in Water Temperature:</a:t>
            </a:r>
          </a:p>
          <a:p>
            <a:pPr marL="806450" lvl="1" indent="-349250">
              <a:spcBef>
                <a:spcPts val="500"/>
              </a:spcBef>
              <a:buSzPct val="100000"/>
              <a:buChar char="–"/>
              <a:defRPr sz="1800" i="0"/>
            </a:pPr>
            <a:r>
              <a:rPr sz="2200"/>
              <a:t>Increase in rates of chemical reactions</a:t>
            </a:r>
          </a:p>
          <a:p>
            <a:pPr marL="806450" lvl="1" indent="-349250">
              <a:spcBef>
                <a:spcPts val="500"/>
              </a:spcBef>
              <a:buSzPct val="100000"/>
              <a:buChar char="–"/>
              <a:defRPr sz="1800" i="0"/>
            </a:pPr>
            <a:r>
              <a:rPr sz="2200"/>
              <a:t>Increase in respiration rates in organisms</a:t>
            </a:r>
          </a:p>
          <a:p>
            <a:pPr marL="806450" lvl="1" indent="-349250">
              <a:spcBef>
                <a:spcPts val="500"/>
              </a:spcBef>
              <a:buSzPct val="100000"/>
              <a:buChar char="–"/>
              <a:defRPr sz="1800" i="0"/>
            </a:pPr>
            <a:r>
              <a:rPr sz="2200"/>
              <a:t>Increase in growth rates</a:t>
            </a:r>
          </a:p>
          <a:p>
            <a:pPr marL="806450" lvl="1" indent="-349250">
              <a:spcBef>
                <a:spcPts val="500"/>
              </a:spcBef>
              <a:buSzPct val="100000"/>
              <a:buChar char="–"/>
              <a:defRPr sz="1800" i="0"/>
            </a:pPr>
            <a:r>
              <a:rPr sz="2200"/>
              <a:t>Decrease in solubility of gases</a:t>
            </a:r>
          </a:p>
          <a:p>
            <a:pPr lvl="0">
              <a:spcBef>
                <a:spcPts val="400"/>
              </a:spcBef>
              <a:defRPr sz="1800" i="0"/>
            </a:pPr>
            <a:endParaRPr sz="2200">
              <a:latin typeface="Arial Bold"/>
              <a:ea typeface="Arial Bold"/>
              <a:cs typeface="Arial Bold"/>
              <a:sym typeface="Arial Bold"/>
            </a:endParaRPr>
          </a:p>
        </p:txBody>
      </p:sp>
      <p:sp>
        <p:nvSpPr>
          <p:cNvPr id="84" name="Shape 84"/>
          <p:cNvSpPr/>
          <p:nvPr/>
        </p:nvSpPr>
        <p:spPr>
          <a:xfrm>
            <a:off x="798512" y="2143125"/>
            <a:ext cx="7388226" cy="1601728"/>
          </a:xfrm>
          <a:prstGeom prst="rect">
            <a:avLst/>
          </a:prstGeom>
          <a:ln w="12700">
            <a:miter lim="400000"/>
          </a:ln>
          <a:extLst>
            <a:ext uri="{C572A759-6A51-4108-AA02-DFA0A04FC94B}">
              <ma14:wrappingTextBoxFlag xmlns:ma14="http://schemas.microsoft.com/office/mac/drawingml/2011/main" val="1"/>
            </a:ext>
          </a:extLst>
        </p:spPr>
        <p:txBody>
          <a:bodyPr lIns="44450" tIns="44450" rIns="44450" bIns="44450">
            <a:spAutoFit/>
          </a:bodyPr>
          <a:lstStyle/>
          <a:p>
            <a:pPr lvl="0">
              <a:spcBef>
                <a:spcPts val="500"/>
              </a:spcBef>
              <a:defRPr sz="1800" i="0"/>
            </a:pPr>
            <a:r>
              <a:rPr sz="2200">
                <a:latin typeface="Arial Bold"/>
                <a:ea typeface="Arial Bold"/>
                <a:cs typeface="Arial Bold"/>
                <a:sym typeface="Arial Bold"/>
              </a:rPr>
              <a:t>Processes </a:t>
            </a:r>
            <a:r>
              <a:rPr sz="2200">
                <a:solidFill>
                  <a:srgbClr val="3333CC"/>
                </a:solidFill>
                <a:latin typeface="Arial Bold"/>
                <a:ea typeface="Arial Bold"/>
                <a:cs typeface="Arial Bold"/>
                <a:sym typeface="Arial Bold"/>
              </a:rPr>
              <a:t>Affecting</a:t>
            </a:r>
            <a:r>
              <a:rPr sz="2200">
                <a:latin typeface="Arial Bold"/>
                <a:ea typeface="Arial Bold"/>
                <a:cs typeface="Arial Bold"/>
                <a:sym typeface="Arial Bold"/>
              </a:rPr>
              <a:t> Water Temperature:</a:t>
            </a:r>
          </a:p>
          <a:p>
            <a:pPr marL="806450" lvl="1" indent="-349250">
              <a:spcBef>
                <a:spcPts val="500"/>
              </a:spcBef>
              <a:buSzPct val="100000"/>
              <a:buChar char="–"/>
              <a:defRPr sz="1800" i="0"/>
            </a:pPr>
            <a:r>
              <a:rPr sz="2200"/>
              <a:t>Sunlight or Shade</a:t>
            </a:r>
          </a:p>
          <a:p>
            <a:pPr marL="806450" lvl="1" indent="-349250">
              <a:spcBef>
                <a:spcPts val="500"/>
              </a:spcBef>
              <a:buSzPct val="100000"/>
              <a:buChar char="–"/>
              <a:defRPr sz="1800" i="0"/>
            </a:pPr>
            <a:r>
              <a:rPr sz="2200"/>
              <a:t>Discharges of warmer or cooler water</a:t>
            </a:r>
          </a:p>
          <a:p>
            <a:pPr marL="806450" lvl="1" indent="-349250">
              <a:spcBef>
                <a:spcPts val="500"/>
              </a:spcBef>
              <a:buSzPct val="100000"/>
              <a:buChar char="–"/>
              <a:defRPr sz="1800" i="0"/>
            </a:pPr>
            <a:r>
              <a:rPr sz="2200"/>
              <a:t>Reflected heat from land cover</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88"/>
          <p:cNvSpPr>
            <a:spLocks noGrp="1"/>
          </p:cNvSpPr>
          <p:nvPr>
            <p:ph type="title" idx="4294967295"/>
          </p:nvPr>
        </p:nvSpPr>
        <p:spPr>
          <a:xfrm>
            <a:off x="-1" y="1295400"/>
            <a:ext cx="9144002" cy="685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lvl1pPr>
              <a:defRPr sz="3600"/>
            </a:lvl1pPr>
          </a:lstStyle>
          <a:p>
            <a:pPr lvl="0">
              <a:defRPr sz="1800"/>
            </a:pPr>
            <a:r>
              <a:rPr sz="3600"/>
              <a:t>Instruments: Alcohol-Filled Thermometer</a:t>
            </a:r>
          </a:p>
        </p:txBody>
      </p:sp>
      <p:pic>
        <p:nvPicPr>
          <p:cNvPr id="89" name="alcoholtherm.jpg" descr="alcoholtherm"/>
          <p:cNvPicPr/>
          <p:nvPr/>
        </p:nvPicPr>
        <p:blipFill>
          <a:blip r:embed="rId3">
            <a:extLst/>
          </a:blip>
          <a:stretch>
            <a:fillRect/>
          </a:stretch>
        </p:blipFill>
        <p:spPr>
          <a:xfrm>
            <a:off x="1001712" y="2707483"/>
            <a:ext cx="6902451" cy="1517651"/>
          </a:xfrm>
          <a:prstGeom prst="rect">
            <a:avLst/>
          </a:prstGeom>
          <a:ln w="12700">
            <a:miter lim="400000"/>
          </a:ln>
        </p:spPr>
      </p:pic>
      <p:sp>
        <p:nvSpPr>
          <p:cNvPr id="90" name="Shape 90"/>
          <p:cNvSpPr/>
          <p:nvPr/>
        </p:nvSpPr>
        <p:spPr>
          <a:xfrm>
            <a:off x="1529749" y="4787508"/>
            <a:ext cx="6084502"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Know how to read a thermometer accurately</a:t>
            </a:r>
          </a:p>
        </p:txBody>
      </p:sp>
      <p:sp>
        <p:nvSpPr>
          <p:cNvPr id="91" name="Shape 91"/>
          <p:cNvSpPr/>
          <p:nvPr/>
        </p:nvSpPr>
        <p:spPr>
          <a:xfrm>
            <a:off x="1597893" y="5721405"/>
            <a:ext cx="6257985" cy="4370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defRPr sz="1800" i="0"/>
            </a:pPr>
            <a:r>
              <a:rPr sz="2400" i="1"/>
              <a:t>Know which temperature scale you’re using</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1" nodeType="afterEffect">
                                  <p:stCondLst>
                                    <p:cond delay="1000"/>
                                  </p:stCondLst>
                                  <p:iterate>
                                    <p:tmAbs val="0"/>
                                  </p:iterate>
                                  <p:childTnLst>
                                    <p:set>
                                      <p:cBhvr>
                                        <p:cTn id="6" fill="hold"/>
                                        <p:tgtEl>
                                          <p:spTgt spid="90"/>
                                        </p:tgtEl>
                                        <p:attrNameLst>
                                          <p:attrName>style.visibility</p:attrName>
                                        </p:attrNameLst>
                                      </p:cBhvr>
                                      <p:to>
                                        <p:strVal val="visible"/>
                                      </p:to>
                                    </p:set>
                                    <p:animEffect transition="in" filter="box(out)">
                                      <p:cBhvr>
                                        <p:cTn id="7" dur="1000"/>
                                        <p:tgtEl>
                                          <p:spTgt spid="90"/>
                                        </p:tgtEl>
                                      </p:cBhvr>
                                    </p:animEffect>
                                  </p:childTnLst>
                                </p:cTn>
                              </p:par>
                            </p:childTnLst>
                          </p:cTn>
                        </p:par>
                        <p:par>
                          <p:cTn id="8" fill="hold">
                            <p:stCondLst>
                              <p:cond delay="2000"/>
                            </p:stCondLst>
                            <p:childTnLst>
                              <p:par>
                                <p:cTn id="9" presetID="4" presetClass="entr" presetSubtype="32" fill="hold" grpId="2" nodeType="afterEffect">
                                  <p:stCondLst>
                                    <p:cond delay="500"/>
                                  </p:stCondLst>
                                  <p:iterate>
                                    <p:tmAbs val="0"/>
                                  </p:iterate>
                                  <p:childTnLst>
                                    <p:set>
                                      <p:cBhvr>
                                        <p:cTn id="10" fill="hold"/>
                                        <p:tgtEl>
                                          <p:spTgt spid="91"/>
                                        </p:tgtEl>
                                        <p:attrNameLst>
                                          <p:attrName>style.visibility</p:attrName>
                                        </p:attrNameLst>
                                      </p:cBhvr>
                                      <p:to>
                                        <p:strVal val="visible"/>
                                      </p:to>
                                    </p:set>
                                    <p:animEffect transition="in" filter="box(out)">
                                      <p:cBhvr>
                                        <p:cTn id="11" dur="1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1" animBg="1" advAuto="0"/>
      <p:bldP spid="91"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p:nvPr/>
        </p:nvSpPr>
        <p:spPr>
          <a:xfrm>
            <a:off x="1445605" y="1434658"/>
            <a:ext cx="6252789" cy="510777"/>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000"/>
            </a:lvl1pPr>
          </a:lstStyle>
          <a:p>
            <a:pPr lvl="0">
              <a:defRPr sz="1800" i="0"/>
            </a:pPr>
            <a:r>
              <a:rPr sz="3000" i="1"/>
              <a:t>Temperature Scales used in GLOBE</a:t>
            </a:r>
          </a:p>
        </p:txBody>
      </p:sp>
      <p:pic>
        <p:nvPicPr>
          <p:cNvPr id="96" name="pasted-image.png"/>
          <p:cNvPicPr/>
          <p:nvPr/>
        </p:nvPicPr>
        <p:blipFill>
          <a:blip r:embed="rId2">
            <a:extLst/>
          </a:blip>
          <a:stretch>
            <a:fillRect/>
          </a:stretch>
        </p:blipFill>
        <p:spPr>
          <a:xfrm>
            <a:off x="1529018" y="2154565"/>
            <a:ext cx="2472055" cy="4299226"/>
          </a:xfrm>
          <a:prstGeom prst="rect">
            <a:avLst/>
          </a:prstGeom>
          <a:ln w="12700">
            <a:miter lim="400000"/>
          </a:ln>
        </p:spPr>
      </p:pic>
      <p:pic>
        <p:nvPicPr>
          <p:cNvPr id="97" name="pasted-image.png"/>
          <p:cNvPicPr/>
          <p:nvPr/>
        </p:nvPicPr>
        <p:blipFill>
          <a:blip r:embed="rId3">
            <a:extLst/>
          </a:blip>
          <a:stretch>
            <a:fillRect/>
          </a:stretch>
        </p:blipFill>
        <p:spPr>
          <a:xfrm>
            <a:off x="4022824" y="2254124"/>
            <a:ext cx="4100109" cy="4100108"/>
          </a:xfrm>
          <a:prstGeom prst="rect">
            <a:avLst/>
          </a:prstGeom>
          <a:ln w="12700">
            <a:miter lim="400000"/>
          </a:ln>
        </p:spPr>
      </p:pic>
      <p:sp>
        <p:nvSpPr>
          <p:cNvPr id="98" name="Shape 98"/>
          <p:cNvSpPr/>
          <p:nvPr/>
        </p:nvSpPr>
        <p:spPr>
          <a:xfrm>
            <a:off x="4882391" y="3879846"/>
            <a:ext cx="2594482"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defRPr sz="1800" i="0"/>
            </a:pPr>
            <a:r>
              <a:rPr sz="2400" i="1"/>
              <a:t>Key temperatures </a:t>
            </a:r>
          </a:p>
        </p:txBody>
      </p:sp>
      <p:sp>
        <p:nvSpPr>
          <p:cNvPr id="99" name="Shape 99"/>
          <p:cNvSpPr/>
          <p:nvPr/>
        </p:nvSpPr>
        <p:spPr>
          <a:xfrm flipH="1" flipV="1">
            <a:off x="3665476" y="2759088"/>
            <a:ext cx="1237966" cy="1331175"/>
          </a:xfrm>
          <a:prstGeom prst="line">
            <a:avLst/>
          </a:prstGeom>
          <a:ln w="25400">
            <a:solidFill>
              <a:srgbClr val="BBE0E3"/>
            </a:solidFill>
            <a:tailEnd type="triangle"/>
          </a:ln>
          <a:effectLst>
            <a:outerShdw blurRad="38100" dist="20000" dir="5400000" rotWithShape="0">
              <a:srgbClr val="000000">
                <a:alpha val="38000"/>
              </a:srgbClr>
            </a:outerShdw>
          </a:effectLst>
        </p:spPr>
        <p:txBody>
          <a:bodyPr lIns="45719" rIns="45719"/>
          <a:lstStyle/>
          <a:p>
            <a:pPr lvl="0" defTabSz="457200">
              <a:defRPr sz="1200" i="0">
                <a:latin typeface="+mn-lt"/>
                <a:ea typeface="+mn-ea"/>
                <a:cs typeface="+mn-cs"/>
                <a:sym typeface="Helvetica"/>
              </a:defRPr>
            </a:pPr>
            <a:endParaRPr/>
          </a:p>
        </p:txBody>
      </p:sp>
      <p:sp>
        <p:nvSpPr>
          <p:cNvPr id="100" name="Shape 100"/>
          <p:cNvSpPr/>
          <p:nvPr/>
        </p:nvSpPr>
        <p:spPr>
          <a:xfrm flipH="1">
            <a:off x="3667393" y="4059077"/>
            <a:ext cx="1235797" cy="847288"/>
          </a:xfrm>
          <a:prstGeom prst="line">
            <a:avLst/>
          </a:prstGeom>
          <a:ln w="25400">
            <a:solidFill>
              <a:srgbClr val="BBE0E3"/>
            </a:solidFill>
            <a:tailEnd type="triangle"/>
          </a:ln>
          <a:effectLst>
            <a:outerShdw blurRad="38100" dist="20000" dir="5400000" rotWithShape="0">
              <a:srgbClr val="000000">
                <a:alpha val="38000"/>
              </a:srgbClr>
            </a:outerShdw>
          </a:effectLst>
        </p:spPr>
        <p:txBody>
          <a:bodyPr lIns="45719" rIns="45719"/>
          <a:lstStyle/>
          <a:p>
            <a:pPr lvl="0" defTabSz="457200">
              <a:defRPr sz="1200" i="0">
                <a:latin typeface="+mn-lt"/>
                <a:ea typeface="+mn-ea"/>
                <a:cs typeface="+mn-cs"/>
                <a:sym typeface="Helvetica"/>
              </a:defRPr>
            </a:pPr>
            <a:endParaRPr/>
          </a:p>
        </p:txBody>
      </p:sp>
      <p:sp>
        <p:nvSpPr>
          <p:cNvPr id="101" name="Shape 101"/>
          <p:cNvSpPr/>
          <p:nvPr/>
        </p:nvSpPr>
        <p:spPr>
          <a:xfrm>
            <a:off x="7028721" y="3639880"/>
            <a:ext cx="1831887" cy="114826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lvl="0" algn="ctr">
              <a:defRPr sz="1800" i="0"/>
            </a:pPr>
            <a:r>
              <a:rPr sz="2400" i="1"/>
              <a:t>Common</a:t>
            </a:r>
          </a:p>
          <a:p>
            <a:pPr lvl="0" algn="ctr">
              <a:defRPr sz="1800" i="0"/>
            </a:pPr>
            <a:r>
              <a:rPr sz="2400" i="1"/>
              <a:t>dual type</a:t>
            </a:r>
          </a:p>
          <a:p>
            <a:pPr lvl="0" algn="ctr">
              <a:defRPr sz="1800" i="0"/>
            </a:pPr>
            <a:r>
              <a:rPr sz="2400" i="1"/>
              <a:t>thermometer</a:t>
            </a:r>
          </a:p>
        </p:txBody>
      </p:sp>
      <p:sp>
        <p:nvSpPr>
          <p:cNvPr id="102" name="Shape 102"/>
          <p:cNvSpPr/>
          <p:nvPr/>
        </p:nvSpPr>
        <p:spPr>
          <a:xfrm>
            <a:off x="4679572" y="6251328"/>
            <a:ext cx="1197024" cy="35066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800"/>
            </a:lvl1pPr>
          </a:lstStyle>
          <a:p>
            <a:pPr lvl="0">
              <a:defRPr i="0"/>
            </a:pPr>
            <a:r>
              <a:rPr i="1"/>
              <a:t>Fahrenheit</a:t>
            </a:r>
          </a:p>
        </p:txBody>
      </p:sp>
      <p:sp>
        <p:nvSpPr>
          <p:cNvPr id="103" name="Shape 103"/>
          <p:cNvSpPr/>
          <p:nvPr/>
        </p:nvSpPr>
        <p:spPr>
          <a:xfrm>
            <a:off x="5463639" y="5760318"/>
            <a:ext cx="538345" cy="4116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252570"/>
            </a:solidFill>
          </a:ln>
        </p:spPr>
        <p:txBody>
          <a:bodyPr lIns="0" tIns="0" rIns="0" bIns="0"/>
          <a:lstStyle/>
          <a:p>
            <a:pPr lvl="0">
              <a:defRPr>
                <a:solidFill>
                  <a:srgbClr val="FFFFFF"/>
                </a:solidFill>
              </a:defRPr>
            </a:pPr>
            <a:endParaRPr/>
          </a:p>
        </p:txBody>
      </p:sp>
      <p:sp>
        <p:nvSpPr>
          <p:cNvPr id="104" name="Shape 104"/>
          <p:cNvSpPr/>
          <p:nvPr/>
        </p:nvSpPr>
        <p:spPr>
          <a:xfrm>
            <a:off x="6555095" y="6251328"/>
            <a:ext cx="853676" cy="35066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800"/>
            </a:lvl1pPr>
          </a:lstStyle>
          <a:p>
            <a:pPr lvl="0">
              <a:defRPr i="0"/>
            </a:pPr>
            <a:r>
              <a:rPr i="1"/>
              <a:t>Celsius</a:t>
            </a:r>
          </a:p>
        </p:txBody>
      </p:sp>
      <p:sp>
        <p:nvSpPr>
          <p:cNvPr id="105" name="Shape 105"/>
          <p:cNvSpPr/>
          <p:nvPr/>
        </p:nvSpPr>
        <p:spPr>
          <a:xfrm>
            <a:off x="6047839" y="5760318"/>
            <a:ext cx="538345" cy="4116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252570"/>
            </a:solidFill>
          </a:ln>
        </p:spPr>
        <p:txBody>
          <a:bodyPr lIns="0" tIns="0" rIns="0" bIns="0"/>
          <a:lstStyle/>
          <a:p>
            <a:pPr lvl="0">
              <a:defRPr>
                <a:solidFill>
                  <a:srgbClr val="FFFFFF"/>
                </a:solidFill>
              </a:defRPr>
            </a:pPr>
            <a:endParaRP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1" nodeType="afterEffect">
                                  <p:stCondLst>
                                    <p:cond delay="500"/>
                                  </p:stCondLst>
                                  <p:iterate>
                                    <p:tmAbs val="0"/>
                                  </p:iterate>
                                  <p:childTnLst>
                                    <p:set>
                                      <p:cBhvr>
                                        <p:cTn id="6" fill="hold"/>
                                        <p:tgtEl>
                                          <p:spTgt spid="98"/>
                                        </p:tgtEl>
                                        <p:attrNameLst>
                                          <p:attrName>style.visibility</p:attrName>
                                        </p:attrNameLst>
                                      </p:cBhvr>
                                      <p:to>
                                        <p:strVal val="visible"/>
                                      </p:to>
                                    </p:set>
                                    <p:animEffect transition="in" filter="box(out)">
                                      <p:cBhvr>
                                        <p:cTn id="7" dur="1000"/>
                                        <p:tgtEl>
                                          <p:spTgt spid="98"/>
                                        </p:tgtEl>
                                      </p:cBhvr>
                                    </p:animEffect>
                                  </p:childTnLst>
                                </p:cTn>
                              </p:par>
                            </p:childTnLst>
                          </p:cTn>
                        </p:par>
                        <p:par>
                          <p:cTn id="8" fill="hold">
                            <p:stCondLst>
                              <p:cond delay="1500"/>
                            </p:stCondLst>
                            <p:childTnLst>
                              <p:par>
                                <p:cTn id="9" presetID="22" presetClass="entr" presetSubtype="2" fill="hold" grpId="2" nodeType="afterEffect">
                                  <p:stCondLst>
                                    <p:cond delay="500"/>
                                  </p:stCondLst>
                                  <p:iterate>
                                    <p:tmAbs val="0"/>
                                  </p:iterate>
                                  <p:childTnLst>
                                    <p:set>
                                      <p:cBhvr>
                                        <p:cTn id="10" fill="hold"/>
                                        <p:tgtEl>
                                          <p:spTgt spid="99"/>
                                        </p:tgtEl>
                                        <p:attrNameLst>
                                          <p:attrName>style.visibility</p:attrName>
                                        </p:attrNameLst>
                                      </p:cBhvr>
                                      <p:to>
                                        <p:strVal val="visible"/>
                                      </p:to>
                                    </p:set>
                                    <p:animEffect transition="in" filter="wipe(right)">
                                      <p:cBhvr>
                                        <p:cTn id="11" dur="1000"/>
                                        <p:tgtEl>
                                          <p:spTgt spid="99"/>
                                        </p:tgtEl>
                                      </p:cBhvr>
                                    </p:animEffect>
                                  </p:childTnLst>
                                </p:cTn>
                              </p:par>
                            </p:childTnLst>
                          </p:cTn>
                        </p:par>
                        <p:par>
                          <p:cTn id="12" fill="hold">
                            <p:stCondLst>
                              <p:cond delay="3000"/>
                            </p:stCondLst>
                            <p:childTnLst>
                              <p:par>
                                <p:cTn id="13" presetID="22" presetClass="entr" presetSubtype="2" fill="hold" grpId="3" nodeType="afterEffect">
                                  <p:stCondLst>
                                    <p:cond delay="0"/>
                                  </p:stCondLst>
                                  <p:iterate>
                                    <p:tmAbs val="0"/>
                                  </p:iterate>
                                  <p:childTnLst>
                                    <p:set>
                                      <p:cBhvr>
                                        <p:cTn id="14" fill="hold"/>
                                        <p:tgtEl>
                                          <p:spTgt spid="100"/>
                                        </p:tgtEl>
                                        <p:attrNameLst>
                                          <p:attrName>style.visibility</p:attrName>
                                        </p:attrNameLst>
                                      </p:cBhvr>
                                      <p:to>
                                        <p:strVal val="visible"/>
                                      </p:to>
                                    </p:set>
                                    <p:animEffect transition="in" filter="wipe(right)">
                                      <p:cBhvr>
                                        <p:cTn id="15" dur="1000"/>
                                        <p:tgtEl>
                                          <p:spTgt spid="10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grpId="4" nodeType="clickEffect">
                                  <p:stCondLst>
                                    <p:cond delay="0"/>
                                  </p:stCondLst>
                                  <p:iterate>
                                    <p:tmAbs val="0"/>
                                  </p:iterate>
                                  <p:childTnLst>
                                    <p:animEffect transition="out" filter="dissolve">
                                      <p:cBhvr>
                                        <p:cTn id="19" dur="1000" fill="hold"/>
                                        <p:tgtEl>
                                          <p:spTgt spid="98"/>
                                        </p:tgtEl>
                                      </p:cBhvr>
                                    </p:animEffect>
                                    <p:set>
                                      <p:cBhvr>
                                        <p:cTn id="20" fill="hold">
                                          <p:stCondLst>
                                            <p:cond delay="999"/>
                                          </p:stCondLst>
                                        </p:cTn>
                                        <p:tgtEl>
                                          <p:spTgt spid="98"/>
                                        </p:tgtEl>
                                        <p:attrNameLst>
                                          <p:attrName>style.visibility</p:attrName>
                                        </p:attrNameLst>
                                      </p:cBhvr>
                                      <p:to>
                                        <p:strVal val="hidden"/>
                                      </p:to>
                                    </p:set>
                                  </p:childTnLst>
                                </p:cTn>
                              </p:par>
                            </p:childTnLst>
                          </p:cTn>
                        </p:par>
                        <p:par>
                          <p:cTn id="21" fill="hold">
                            <p:stCondLst>
                              <p:cond delay="1000"/>
                            </p:stCondLst>
                            <p:childTnLst>
                              <p:par>
                                <p:cTn id="22" presetID="9" presetClass="exit" presetSubtype="0" fill="hold" grpId="5" nodeType="afterEffect">
                                  <p:stCondLst>
                                    <p:cond delay="0"/>
                                  </p:stCondLst>
                                  <p:iterate>
                                    <p:tmAbs val="0"/>
                                  </p:iterate>
                                  <p:childTnLst>
                                    <p:animEffect transition="out" filter="dissolve">
                                      <p:cBhvr>
                                        <p:cTn id="23" dur="1000" fill="hold"/>
                                        <p:tgtEl>
                                          <p:spTgt spid="99"/>
                                        </p:tgtEl>
                                      </p:cBhvr>
                                    </p:animEffect>
                                    <p:set>
                                      <p:cBhvr>
                                        <p:cTn id="24" fill="hold">
                                          <p:stCondLst>
                                            <p:cond delay="999"/>
                                          </p:stCondLst>
                                        </p:cTn>
                                        <p:tgtEl>
                                          <p:spTgt spid="99"/>
                                        </p:tgtEl>
                                        <p:attrNameLst>
                                          <p:attrName>style.visibility</p:attrName>
                                        </p:attrNameLst>
                                      </p:cBhvr>
                                      <p:to>
                                        <p:strVal val="hidden"/>
                                      </p:to>
                                    </p:set>
                                  </p:childTnLst>
                                </p:cTn>
                              </p:par>
                            </p:childTnLst>
                          </p:cTn>
                        </p:par>
                        <p:par>
                          <p:cTn id="25" fill="hold">
                            <p:stCondLst>
                              <p:cond delay="2000"/>
                            </p:stCondLst>
                            <p:childTnLst>
                              <p:par>
                                <p:cTn id="26" presetID="9" presetClass="exit" presetSubtype="0" fill="hold" grpId="6" nodeType="afterEffect">
                                  <p:stCondLst>
                                    <p:cond delay="0"/>
                                  </p:stCondLst>
                                  <p:iterate>
                                    <p:tmAbs val="0"/>
                                  </p:iterate>
                                  <p:childTnLst>
                                    <p:animEffect transition="out" filter="dissolve">
                                      <p:cBhvr>
                                        <p:cTn id="27" dur="1000" fill="hold"/>
                                        <p:tgtEl>
                                          <p:spTgt spid="100"/>
                                        </p:tgtEl>
                                      </p:cBhvr>
                                    </p:animEffect>
                                    <p:set>
                                      <p:cBhvr>
                                        <p:cTn id="28" fill="hold">
                                          <p:stCondLst>
                                            <p:cond delay="999"/>
                                          </p:stCondLst>
                                        </p:cTn>
                                        <p:tgtEl>
                                          <p:spTgt spid="100"/>
                                        </p:tgtEl>
                                        <p:attrNameLst>
                                          <p:attrName>style.visibility</p:attrName>
                                        </p:attrNameLst>
                                      </p:cBhvr>
                                      <p:to>
                                        <p:strVal val="hidden"/>
                                      </p:to>
                                    </p:set>
                                  </p:childTnLst>
                                </p:cTn>
                              </p:par>
                            </p:childTnLst>
                          </p:cTn>
                        </p:par>
                        <p:par>
                          <p:cTn id="29" fill="hold">
                            <p:stCondLst>
                              <p:cond delay="3000"/>
                            </p:stCondLst>
                            <p:childTnLst>
                              <p:par>
                                <p:cTn id="30" presetID="4" presetClass="entr" presetSubtype="32" fill="hold" grpId="7" nodeType="afterEffect">
                                  <p:stCondLst>
                                    <p:cond delay="0"/>
                                  </p:stCondLst>
                                  <p:iterate>
                                    <p:tmAbs val="0"/>
                                  </p:iterate>
                                  <p:childTnLst>
                                    <p:set>
                                      <p:cBhvr>
                                        <p:cTn id="31" fill="hold"/>
                                        <p:tgtEl>
                                          <p:spTgt spid="97"/>
                                        </p:tgtEl>
                                        <p:attrNameLst>
                                          <p:attrName>style.visibility</p:attrName>
                                        </p:attrNameLst>
                                      </p:cBhvr>
                                      <p:to>
                                        <p:strVal val="visible"/>
                                      </p:to>
                                    </p:set>
                                    <p:animEffect transition="in" filter="box(out)">
                                      <p:cBhvr>
                                        <p:cTn id="32" dur="1000"/>
                                        <p:tgtEl>
                                          <p:spTgt spid="97"/>
                                        </p:tgtEl>
                                      </p:cBhvr>
                                    </p:animEffect>
                                  </p:childTnLst>
                                </p:cTn>
                              </p:par>
                            </p:childTnLst>
                          </p:cTn>
                        </p:par>
                        <p:par>
                          <p:cTn id="33" fill="hold">
                            <p:stCondLst>
                              <p:cond delay="4000"/>
                            </p:stCondLst>
                            <p:childTnLst>
                              <p:par>
                                <p:cTn id="34" presetID="22" presetClass="entr" presetSubtype="1" fill="hold" grpId="8" nodeType="afterEffect">
                                  <p:stCondLst>
                                    <p:cond delay="500"/>
                                  </p:stCondLst>
                                  <p:iterate>
                                    <p:tmAbs val="0"/>
                                  </p:iterate>
                                  <p:childTnLst>
                                    <p:set>
                                      <p:cBhvr>
                                        <p:cTn id="35" fill="hold"/>
                                        <p:tgtEl>
                                          <p:spTgt spid="101"/>
                                        </p:tgtEl>
                                        <p:attrNameLst>
                                          <p:attrName>style.visibility</p:attrName>
                                        </p:attrNameLst>
                                      </p:cBhvr>
                                      <p:to>
                                        <p:strVal val="visible"/>
                                      </p:to>
                                    </p:set>
                                    <p:animEffect transition="in" filter="wipe(up)">
                                      <p:cBhvr>
                                        <p:cTn id="36" dur="2000"/>
                                        <p:tgtEl>
                                          <p:spTgt spid="101"/>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9" nodeType="clickEffect">
                                  <p:stCondLst>
                                    <p:cond delay="0"/>
                                  </p:stCondLst>
                                  <p:iterate>
                                    <p:tmAbs val="0"/>
                                  </p:iterate>
                                  <p:childTnLst>
                                    <p:set>
                                      <p:cBhvr>
                                        <p:cTn id="40" fill="hold"/>
                                        <p:tgtEl>
                                          <p:spTgt spid="102"/>
                                        </p:tgtEl>
                                        <p:attrNameLst>
                                          <p:attrName>style.visibility</p:attrName>
                                        </p:attrNameLst>
                                      </p:cBhvr>
                                      <p:to>
                                        <p:strVal val="visible"/>
                                      </p:to>
                                    </p:set>
                                    <p:animEffect transition="in" filter="box(out)">
                                      <p:cBhvr>
                                        <p:cTn id="41" dur="1000"/>
                                        <p:tgtEl>
                                          <p:spTgt spid="102"/>
                                        </p:tgtEl>
                                      </p:cBhvr>
                                    </p:animEffect>
                                  </p:childTnLst>
                                </p:cTn>
                              </p:par>
                            </p:childTnLst>
                          </p:cTn>
                        </p:par>
                        <p:par>
                          <p:cTn id="42" fill="hold">
                            <p:stCondLst>
                              <p:cond delay="1000"/>
                            </p:stCondLst>
                            <p:childTnLst>
                              <p:par>
                                <p:cTn id="43" presetID="2" presetClass="entr" presetSubtype="8" fill="hold" grpId="10" nodeType="afterEffect">
                                  <p:stCondLst>
                                    <p:cond delay="200"/>
                                  </p:stCondLst>
                                  <p:iterate type="lt">
                                    <p:tmAbs val="0"/>
                                  </p:iterate>
                                  <p:childTnLst>
                                    <p:set>
                                      <p:cBhvr>
                                        <p:cTn id="44" fill="hold"/>
                                        <p:tgtEl>
                                          <p:spTgt spid="103"/>
                                        </p:tgtEl>
                                        <p:attrNameLst>
                                          <p:attrName>style.visibility</p:attrName>
                                        </p:attrNameLst>
                                      </p:cBhvr>
                                      <p:to>
                                        <p:strVal val="visible"/>
                                      </p:to>
                                    </p:set>
                                    <p:anim calcmode="lin" valueType="num">
                                      <p:cBhvr>
                                        <p:cTn id="45" dur="2000" fill="hold"/>
                                        <p:tgtEl>
                                          <p:spTgt spid="103"/>
                                        </p:tgtEl>
                                        <p:attrNameLst>
                                          <p:attrName>ppt_x</p:attrName>
                                        </p:attrNameLst>
                                      </p:cBhvr>
                                      <p:tavLst>
                                        <p:tav tm="0">
                                          <p:val>
                                            <p:strVal val="0-#ppt_w/2"/>
                                          </p:val>
                                        </p:tav>
                                        <p:tav tm="100000">
                                          <p:val>
                                            <p:strVal val="#ppt_x"/>
                                          </p:val>
                                        </p:tav>
                                      </p:tavLst>
                                    </p:anim>
                                    <p:anim calcmode="lin" valueType="num">
                                      <p:cBhvr>
                                        <p:cTn id="46" dur="2000" fill="hold"/>
                                        <p:tgtEl>
                                          <p:spTgt spid="103"/>
                                        </p:tgtEl>
                                        <p:attrNameLst>
                                          <p:attrName>ppt_y</p:attrName>
                                        </p:attrNameLst>
                                      </p:cBhvr>
                                      <p:tavLst>
                                        <p:tav tm="0">
                                          <p:val>
                                            <p:strVal val="#ppt_y"/>
                                          </p:val>
                                        </p:tav>
                                        <p:tav tm="100000">
                                          <p:val>
                                            <p:strVal val="#ppt_y"/>
                                          </p:val>
                                        </p:tav>
                                      </p:tavLst>
                                    </p:anim>
                                  </p:childTnLst>
                                </p:cTn>
                              </p:par>
                            </p:childTnLst>
                          </p:cTn>
                        </p:par>
                        <p:par>
                          <p:cTn id="47" fill="hold">
                            <p:stCondLst>
                              <p:cond delay="3200"/>
                            </p:stCondLst>
                            <p:childTnLst>
                              <p:par>
                                <p:cTn id="48" presetID="4" presetClass="entr" presetSubtype="32" fill="hold" grpId="11" nodeType="afterEffect">
                                  <p:stCondLst>
                                    <p:cond delay="0"/>
                                  </p:stCondLst>
                                  <p:iterate>
                                    <p:tmAbs val="0"/>
                                  </p:iterate>
                                  <p:childTnLst>
                                    <p:set>
                                      <p:cBhvr>
                                        <p:cTn id="49" fill="hold"/>
                                        <p:tgtEl>
                                          <p:spTgt spid="104"/>
                                        </p:tgtEl>
                                        <p:attrNameLst>
                                          <p:attrName>style.visibility</p:attrName>
                                        </p:attrNameLst>
                                      </p:cBhvr>
                                      <p:to>
                                        <p:strVal val="visible"/>
                                      </p:to>
                                    </p:set>
                                    <p:animEffect transition="in" filter="box(out)">
                                      <p:cBhvr>
                                        <p:cTn id="50" dur="1000"/>
                                        <p:tgtEl>
                                          <p:spTgt spid="104"/>
                                        </p:tgtEl>
                                      </p:cBhvr>
                                    </p:animEffect>
                                  </p:childTnLst>
                                </p:cTn>
                              </p:par>
                            </p:childTnLst>
                          </p:cTn>
                        </p:par>
                        <p:par>
                          <p:cTn id="51" fill="hold">
                            <p:stCondLst>
                              <p:cond delay="4200"/>
                            </p:stCondLst>
                            <p:childTnLst>
                              <p:par>
                                <p:cTn id="52" presetID="2" presetClass="entr" presetSubtype="2" fill="hold" grpId="12" nodeType="afterEffect">
                                  <p:stCondLst>
                                    <p:cond delay="200"/>
                                  </p:stCondLst>
                                  <p:iterate type="lt">
                                    <p:tmAbs val="0"/>
                                  </p:iterate>
                                  <p:childTnLst>
                                    <p:set>
                                      <p:cBhvr>
                                        <p:cTn id="53" fill="hold"/>
                                        <p:tgtEl>
                                          <p:spTgt spid="105"/>
                                        </p:tgtEl>
                                        <p:attrNameLst>
                                          <p:attrName>style.visibility</p:attrName>
                                        </p:attrNameLst>
                                      </p:cBhvr>
                                      <p:to>
                                        <p:strVal val="visible"/>
                                      </p:to>
                                    </p:set>
                                    <p:anim calcmode="lin" valueType="num">
                                      <p:cBhvr>
                                        <p:cTn id="54" dur="2000" fill="hold"/>
                                        <p:tgtEl>
                                          <p:spTgt spid="105"/>
                                        </p:tgtEl>
                                        <p:attrNameLst>
                                          <p:attrName>ppt_x</p:attrName>
                                        </p:attrNameLst>
                                      </p:cBhvr>
                                      <p:tavLst>
                                        <p:tav tm="0">
                                          <p:val>
                                            <p:strVal val="1+#ppt_w/2"/>
                                          </p:val>
                                        </p:tav>
                                        <p:tav tm="100000">
                                          <p:val>
                                            <p:strVal val="#ppt_x"/>
                                          </p:val>
                                        </p:tav>
                                      </p:tavLst>
                                    </p:anim>
                                    <p:anim calcmode="lin" valueType="num">
                                      <p:cBhvr>
                                        <p:cTn id="55" dur="20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7" animBg="1" advAuto="0"/>
      <p:bldP spid="98" grpId="1" animBg="1" advAuto="0"/>
      <p:bldP spid="98" grpId="4" animBg="1" advAuto="0"/>
      <p:bldP spid="99" grpId="2" animBg="1" advAuto="0"/>
      <p:bldP spid="99" grpId="5" animBg="1" advAuto="0"/>
      <p:bldP spid="100" grpId="3" animBg="1" advAuto="0"/>
      <p:bldP spid="100" grpId="6" animBg="1" advAuto="0"/>
      <p:bldP spid="101" grpId="8" animBg="1" advAuto="0"/>
      <p:bldP spid="102" grpId="9" animBg="1" advAuto="0"/>
      <p:bldP spid="103" grpId="10" animBg="1" advAuto="0"/>
      <p:bldP spid="104" grpId="11" animBg="1" advAuto="0"/>
      <p:bldP spid="105" grpId="12" animBg="1" advAuto="0"/>
    </p:bld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8ECED"/>
      </a:accent5>
      <a:accent6>
        <a:srgbClr val="2E2E8B"/>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1"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1"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8ECED"/>
      </a:accent5>
      <a:accent6>
        <a:srgbClr val="2E2E8B"/>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1"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1"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3477</Words>
  <Application>Microsoft Macintosh PowerPoint</Application>
  <PresentationFormat>On-screen Show (4:3)</PresentationFormat>
  <Paragraphs>328</Paragraphs>
  <Slides>32</Slides>
  <Notes>17</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Default</vt:lpstr>
      <vt:lpstr>PowerPoint Presentation</vt:lpstr>
      <vt:lpstr>PowerPoint Presentation</vt:lpstr>
      <vt:lpstr>The Hydrologic Cycle</vt:lpstr>
      <vt:lpstr>Hydrology Protocols Presented Today</vt:lpstr>
      <vt:lpstr>Water Temperature Protocol</vt:lpstr>
      <vt:lpstr>Inquiry Context</vt:lpstr>
      <vt:lpstr>Science Content</vt:lpstr>
      <vt:lpstr>Instruments: Alcohol-Filled Thermometer</vt:lpstr>
      <vt:lpstr>PowerPoint Presentation</vt:lpstr>
      <vt:lpstr>PowerPoint Presentation</vt:lpstr>
      <vt:lpstr>PowerPoint Presentation</vt:lpstr>
      <vt:lpstr>Collecting Data: Calibrating the Thermometer</vt:lpstr>
      <vt:lpstr>Collecting Water Temperature Data</vt:lpstr>
      <vt:lpstr>PowerPoint Presentation</vt:lpstr>
      <vt:lpstr>PowerPoint Presentation</vt:lpstr>
      <vt:lpstr>PowerPoint Presentation</vt:lpstr>
      <vt:lpstr>PowerPoint Presentation</vt:lpstr>
      <vt:lpstr>PowerPoint Presentation</vt:lpstr>
      <vt:lpstr>PowerPoint Presentation</vt:lpstr>
      <vt:lpstr>Electrical Conductivity</vt:lpstr>
      <vt:lpstr>Electrical Conductivity Protocol</vt:lpstr>
      <vt:lpstr>Why do GLOBE scientists use electrical conductivity measurements?</vt:lpstr>
      <vt:lpstr>PowerPoint Presentation</vt:lpstr>
      <vt:lpstr>Collecting Data: Protocol</vt:lpstr>
      <vt:lpstr>pH Protocol</vt:lpstr>
      <vt:lpstr>Inquiry Context</vt:lpstr>
      <vt:lpstr>Why do GLOBE scientists research water pH?</vt:lpstr>
      <vt:lpstr>Science Content: What is pH?</vt:lpstr>
      <vt:lpstr>Instruments: pH Meter or pH Paper</vt:lpstr>
      <vt:lpstr>The Measurements</vt:lpstr>
      <vt:lpstr>PowerPoint Presentation</vt:lpstr>
      <vt:lpstr>Getting Started in GLOBE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Toth, Todd E. (GSFC-160.0)[ADNET SYSTEMS INC]</cp:lastModifiedBy>
  <cp:revision>3</cp:revision>
  <dcterms:modified xsi:type="dcterms:W3CDTF">2014-08-11T15:30:26Z</dcterms:modified>
</cp:coreProperties>
</file>